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Limelight"/>
      <p:regular r:id="rId20"/>
    </p:embeddedFont>
    <p:embeddedFont>
      <p:font typeface="Corbel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FPGK1A52oAGjjNIc5ISJdZSAY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AFEE87-0D1A-4919-B669-6ECA14CCB2EB}">
  <a:tblStyle styleId="{D3AFEE87-0D1A-4919-B669-6ECA14CCB2EB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787CEE5-9965-4075-A041-527E876FAE6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melight-regular.fntdata"/><Relationship Id="rId22" Type="http://schemas.openxmlformats.org/officeDocument/2006/relationships/font" Target="fonts/Corbel-bold.fntdata"/><Relationship Id="rId21" Type="http://schemas.openxmlformats.org/officeDocument/2006/relationships/font" Target="fonts/Corbel-regular.fntdata"/><Relationship Id="rId24" Type="http://schemas.openxmlformats.org/officeDocument/2006/relationships/font" Target="fonts/Corbel-boldItalic.fntdata"/><Relationship Id="rId23" Type="http://schemas.openxmlformats.org/officeDocument/2006/relationships/font" Target="fonts/Corbel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7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4" name="Google Shape;24;p17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Google Shape;25;p17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  <p:sp>
          <p:nvSpPr>
            <p:cNvPr id="26" name="Google Shape;26;p17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  <p:sp>
          <p:nvSpPr>
            <p:cNvPr id="27" name="Google Shape;27;p17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28" name="Google Shape;28;p17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29" name="Google Shape;29;p17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</p:grpSp>
      <p:sp>
        <p:nvSpPr>
          <p:cNvPr id="30" name="Google Shape;30;p17"/>
          <p:cNvSpPr txBox="1"/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subTitle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1" type="ftr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2750" lvl="0" marL="45720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indent="-375919" lvl="2" marL="13716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indent="-357505" lvl="3" marL="18288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indent="-357504" lvl="4" marL="22860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indent="-357504" lvl="5" marL="27432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indent="-357504" lvl="6" marL="32004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indent="-357504" lvl="7" marL="3657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indent="-357504" lvl="8" marL="4114800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/>
        </p:txBody>
      </p:sp>
      <p:sp>
        <p:nvSpPr>
          <p:cNvPr id="107" name="Google Shape;107;p25"/>
          <p:cNvSpPr txBox="1"/>
          <p:nvPr>
            <p:ph idx="2" type="body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108" name="Google Shape;108;p2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/>
          <p:nvPr>
            <p:ph idx="2" type="pic"/>
          </p:nvPr>
        </p:nvSpPr>
        <p:spPr>
          <a:xfrm>
            <a:off x="7594682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115" name="Google Shape;115;p2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/>
          <p:nvPr>
            <p:ph idx="2" type="pic"/>
          </p:nvPr>
        </p:nvSpPr>
        <p:spPr>
          <a:xfrm>
            <a:off x="23860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122" name="Google Shape;122;p2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33" name="Google Shape;133;p29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34" name="Google Shape;134;p29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2" type="body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7" name="Google Shape;137;p29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3" name="Google Shape;143;p30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48" name="Google Shape;148;p31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49" name="Google Shape;149;p31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80"/>
              </a:spcBef>
              <a:spcAft>
                <a:spcPts val="0"/>
              </a:spcAft>
              <a:buSzPts val="3480"/>
              <a:buNone/>
              <a:defRPr b="0" sz="24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2" type="body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2" name="Google Shape;152;p31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2" type="body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9" name="Google Shape;159;p32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1" type="body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 rot="5400000">
            <a:off x="8065140" y="2353316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" type="body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72" name="Google Shape;72;p22"/>
          <p:cNvSpPr txBox="1"/>
          <p:nvPr>
            <p:ph idx="2" type="body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73" name="Google Shape;73;p22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6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78" name="Google Shape;78;p16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Google Shape;79;p16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80" name="Google Shape;80;p16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1" name="Google Shape;81;p16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82" name="Google Shape;82;p16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83" name="Google Shape;83;p16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84" name="Google Shape;84;p16"/>
          <p:cNvSpPr txBox="1"/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98" name="Google Shape;98;p24"/>
          <p:cNvSpPr txBox="1"/>
          <p:nvPr>
            <p:ph idx="2" type="body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99" name="Google Shape;99;p24"/>
          <p:cNvSpPr txBox="1"/>
          <p:nvPr>
            <p:ph idx="3" type="body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100" name="Google Shape;100;p24"/>
          <p:cNvSpPr txBox="1"/>
          <p:nvPr>
            <p:ph idx="4" type="body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101" name="Google Shape;101;p2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7.xml"/><Relationship Id="rId1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5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Google Shape;11;p15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Google Shape;12;p15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  <p:sp>
          <p:nvSpPr>
            <p:cNvPr id="13" name="Google Shape;13;p15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  <p:sp>
          <p:nvSpPr>
            <p:cNvPr id="14" name="Google Shape;14;p15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5" name="Google Shape;15;p15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6" name="Google Shape;16;p15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</p:grpSp>
      <p:sp>
        <p:nvSpPr>
          <p:cNvPr id="17" name="Google Shape;17;p15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7504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7504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7504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7504" lvl="8" marL="4114800" marR="0" rtl="0" algn="l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" name="Google Shape;19;p1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14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3" name="Google Shape;43;p14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Google Shape;44;p14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5" name="Google Shape;45;p14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6" name="Google Shape;46;p14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47" name="Google Shape;47;p14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48" name="Google Shape;48;p14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49" name="Google Shape;49;p14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14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7504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7504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7504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7504" lvl="8" marL="4114800" marR="0" rtl="0" algn="l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 txBox="1"/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br>
              <a:rPr lang="en-US" sz="6200"/>
            </a:br>
            <a:br>
              <a:rPr lang="en-US" sz="6200"/>
            </a:br>
            <a:br>
              <a:rPr lang="en-US" sz="6200"/>
            </a:br>
            <a:br>
              <a:rPr lang="en-US" sz="6200"/>
            </a:br>
            <a:br>
              <a:rPr lang="en-US" sz="6200"/>
            </a:br>
            <a:br>
              <a:rPr lang="en-US" sz="6200"/>
            </a:br>
            <a:br>
              <a:rPr lang="en-US" sz="6200"/>
            </a:br>
            <a:br>
              <a:rPr lang="en-US" sz="6200"/>
            </a:br>
            <a:br>
              <a:rPr lang="en-US" sz="6200"/>
            </a:br>
            <a:br>
              <a:rPr lang="en-US" sz="6200"/>
            </a:br>
            <a:br>
              <a:rPr lang="en-US" sz="6200"/>
            </a:br>
            <a:r>
              <a:rPr b="1" lang="en-US" sz="6200">
                <a:solidFill>
                  <a:schemeClr val="dk2"/>
                </a:solidFill>
              </a:rPr>
              <a:t>8</a:t>
            </a:r>
            <a:r>
              <a:rPr b="1" baseline="30000" lang="en-US" sz="6200">
                <a:solidFill>
                  <a:schemeClr val="dk2"/>
                </a:solidFill>
              </a:rPr>
              <a:t>th</a:t>
            </a:r>
            <a:r>
              <a:rPr b="1" lang="en-US" sz="6200">
                <a:solidFill>
                  <a:schemeClr val="dk2"/>
                </a:solidFill>
              </a:rPr>
              <a:t> Grade Parent Information Night:</a:t>
            </a:r>
            <a:br>
              <a:rPr b="1" lang="en-US" sz="6200">
                <a:solidFill>
                  <a:schemeClr val="dk2"/>
                </a:solidFill>
              </a:rPr>
            </a:br>
            <a:br>
              <a:rPr b="1" lang="en-US" sz="6200">
                <a:solidFill>
                  <a:schemeClr val="dk2"/>
                </a:solidFill>
              </a:rPr>
            </a:br>
            <a:r>
              <a:rPr b="1" lang="en-US" sz="6200">
                <a:solidFill>
                  <a:schemeClr val="dk2"/>
                </a:solidFill>
              </a:rPr>
              <a:t>    </a:t>
            </a:r>
            <a:endParaRPr b="1" sz="3100">
              <a:solidFill>
                <a:schemeClr val="dk2"/>
              </a:solidFill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3544464" y="2688167"/>
            <a:ext cx="5105549" cy="26931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/>
          <p:nvPr/>
        </p:nvSpPr>
        <p:spPr>
          <a:xfrm>
            <a:off x="3810750" y="284225"/>
            <a:ext cx="7244700" cy="1318500"/>
          </a:xfrm>
          <a:prstGeom prst="rect">
            <a:avLst/>
          </a:prstGeom>
          <a:noFill/>
          <a:ln cap="flat" cmpd="sng" w="25900">
            <a:solidFill>
              <a:srgbClr val="063D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5400">
            <a:spAutoFit/>
          </a:bodyPr>
          <a:lstStyle/>
          <a:p>
            <a:pPr indent="-88265" lvl="0" marL="2398395" marR="230568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Sports offered at:</a:t>
            </a:r>
            <a:endParaRPr sz="2800">
              <a:solidFill>
                <a:schemeClr val="dk1"/>
              </a:solidFill>
              <a:latin typeface="Limelight"/>
              <a:ea typeface="Limelight"/>
              <a:cs typeface="Limelight"/>
              <a:sym typeface="Lime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Jordan-Elbridge High School</a:t>
            </a:r>
            <a:endParaRPr sz="2800">
              <a:solidFill>
                <a:schemeClr val="dk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1905001" y="304801"/>
            <a:ext cx="1645919" cy="14127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2549374" y="1916050"/>
            <a:ext cx="8050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FALL SPORTS</a:t>
            </a:r>
            <a:r>
              <a:rPr b="1" lang="en-US" sz="1800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	              </a:t>
            </a:r>
            <a:r>
              <a:rPr b="1" lang="en-US" sz="1800" u="sng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WINTER SPORTS</a:t>
            </a:r>
            <a:r>
              <a:rPr b="1" lang="en-US" sz="1800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	                                      </a:t>
            </a:r>
            <a:r>
              <a:rPr b="1" lang="en-US" sz="1800" u="sng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SPRING SPORTS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1801962" y="2444852"/>
            <a:ext cx="2829560" cy="3890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Football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Girls Soccer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Girls Volleyball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Girls Cross Country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Boys Cross Country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Boys Soccer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Golf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103631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Football  Cheerleading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JV Girls Volleyball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5359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Modified Girls Soccer  (7,8,9)</a:t>
            </a:r>
            <a:endParaRPr/>
          </a:p>
          <a:p>
            <a:pPr indent="-287019" lvl="0" marL="299085" marR="49339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Modified Boys Soccer  (7,8,9)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7851140" y="2426178"/>
            <a:ext cx="2352040" cy="2228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Boys Lacrosse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Girls Lacrosse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Softball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Baseball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3429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Boys Outdoor  Track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7683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Girls Outdoor  Track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4879341" y="2415473"/>
            <a:ext cx="2515235" cy="3890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Boys Basketball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Girls Basketball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Hockey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37719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Boys Indoor  Track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41973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Girls Indoor  Track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Wrestling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520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Varsity Basketball  Cheerleading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Wrestling Cheerleading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JV Boys Basketball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JV Girls Basketball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206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>
            <p:ph type="title"/>
          </p:nvPr>
        </p:nvSpPr>
        <p:spPr>
          <a:xfrm>
            <a:off x="2287759" y="344627"/>
            <a:ext cx="7128509" cy="112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7200"/>
              <a:buFont typeface="Corbel"/>
              <a:buNone/>
            </a:pPr>
            <a:r>
              <a:rPr lang="en-US" sz="7200">
                <a:solidFill>
                  <a:srgbClr val="099BDD"/>
                </a:solidFill>
              </a:rPr>
              <a:t>DAILY SCHEDULE</a:t>
            </a:r>
            <a:endParaRPr sz="7200"/>
          </a:p>
        </p:txBody>
      </p:sp>
      <p:sp>
        <p:nvSpPr>
          <p:cNvPr id="256" name="Google Shape;256;p11"/>
          <p:cNvSpPr txBox="1"/>
          <p:nvPr/>
        </p:nvSpPr>
        <p:spPr>
          <a:xfrm>
            <a:off x="1983741" y="2274823"/>
            <a:ext cx="3472179" cy="167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 T TH F</a:t>
            </a:r>
            <a:endParaRPr sz="5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Wednesday</a:t>
            </a:r>
            <a:endParaRPr sz="5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7" name="Google Shape;257;p11"/>
          <p:cNvSpPr txBox="1"/>
          <p:nvPr/>
        </p:nvSpPr>
        <p:spPr>
          <a:xfrm>
            <a:off x="7012698" y="2274825"/>
            <a:ext cx="3146400" cy="16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7:35-2:40</a:t>
            </a:r>
            <a:endParaRPr sz="5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7:35-1:57</a:t>
            </a:r>
            <a:endParaRPr sz="5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2272283" y="4755897"/>
            <a:ext cx="7644130" cy="1243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998855" lvl="0" marL="1036319" marR="304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Lunch will not be on their schedule  but…</a:t>
            </a:r>
            <a:endParaRPr sz="4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"/>
          <p:cNvSpPr/>
          <p:nvPr/>
        </p:nvSpPr>
        <p:spPr>
          <a:xfrm>
            <a:off x="1524000" y="1"/>
            <a:ext cx="9144000" cy="2059305"/>
          </a:xfrm>
          <a:custGeom>
            <a:rect b="b" l="l" r="r" t="t"/>
            <a:pathLst>
              <a:path extrusionOk="0" h="2059305" w="9144000">
                <a:moveTo>
                  <a:pt x="0" y="2058924"/>
                </a:moveTo>
                <a:lnTo>
                  <a:pt x="9144000" y="2058924"/>
                </a:lnTo>
                <a:lnTo>
                  <a:pt x="9144000" y="0"/>
                </a:lnTo>
                <a:lnTo>
                  <a:pt x="0" y="0"/>
                </a:lnTo>
                <a:lnTo>
                  <a:pt x="0" y="2058924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4" name="Google Shape;264;p12"/>
          <p:cNvSpPr/>
          <p:nvPr/>
        </p:nvSpPr>
        <p:spPr>
          <a:xfrm>
            <a:off x="1524000" y="3887723"/>
            <a:ext cx="9144000" cy="2970530"/>
          </a:xfrm>
          <a:custGeom>
            <a:rect b="b" l="l" r="r" t="t"/>
            <a:pathLst>
              <a:path extrusionOk="0" h="2970529" w="9144000">
                <a:moveTo>
                  <a:pt x="0" y="2970276"/>
                </a:moveTo>
                <a:lnTo>
                  <a:pt x="9144000" y="2970276"/>
                </a:lnTo>
                <a:lnTo>
                  <a:pt x="9144000" y="0"/>
                </a:lnTo>
                <a:lnTo>
                  <a:pt x="0" y="0"/>
                </a:lnTo>
                <a:lnTo>
                  <a:pt x="0" y="2970276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1524000" y="2058923"/>
            <a:ext cx="9141460" cy="1828800"/>
          </a:xfrm>
          <a:custGeom>
            <a:rect b="b" l="l" r="r" t="t"/>
            <a:pathLst>
              <a:path extrusionOk="0" h="1828800" w="9141460">
                <a:moveTo>
                  <a:pt x="0" y="1828800"/>
                </a:moveTo>
                <a:lnTo>
                  <a:pt x="9140952" y="1828800"/>
                </a:lnTo>
                <a:lnTo>
                  <a:pt x="914095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12"/>
          <p:cNvSpPr txBox="1"/>
          <p:nvPr>
            <p:ph type="title"/>
          </p:nvPr>
        </p:nvSpPr>
        <p:spPr>
          <a:xfrm>
            <a:off x="2136140" y="529845"/>
            <a:ext cx="6513830" cy="696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Frequently Asked Questions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 txBox="1"/>
          <p:nvPr/>
        </p:nvSpPr>
        <p:spPr>
          <a:xfrm>
            <a:off x="2136141" y="1640839"/>
            <a:ext cx="7211695" cy="39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515619" lvl="0" marL="5276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use our backpacks?	Yes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5619" lvl="0" marL="5276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time between classes?	3 minutes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5619" lvl="0" marL="527685" marR="278765" rtl="0" algn="l">
              <a:lnSpc>
                <a:spcPct val="102899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credits?	Units of study.  22 credits are required to graduate.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5619" lvl="0" marL="5276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students have lockers?	Yes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5619" lvl="0" marL="5276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supplies will we need?  A water bottle, pen, pencil, highlighter, spiral notebook, folders and ear buds.  *The district will provide each student with a Chromebook and charger.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/>
          <p:nvPr>
            <p:ph type="title"/>
          </p:nvPr>
        </p:nvSpPr>
        <p:spPr>
          <a:xfrm>
            <a:off x="2594028" y="2107787"/>
            <a:ext cx="6991984" cy="148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l"/>
              <a:buNone/>
            </a:pPr>
            <a:r>
              <a:rPr lang="en-US" sz="9600">
                <a:latin typeface="Corbel"/>
                <a:ea typeface="Corbel"/>
                <a:cs typeface="Corbel"/>
                <a:sym typeface="Corbel"/>
              </a:rPr>
              <a:t>QUESTIONS?</a:t>
            </a:r>
            <a:endParaRPr sz="96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85" name="Google Shape;185;p2"/>
          <p:cNvGrpSpPr/>
          <p:nvPr/>
        </p:nvGrpSpPr>
        <p:grpSpPr>
          <a:xfrm flipH="1">
            <a:off x="6526211" y="0"/>
            <a:ext cx="5014912" cy="6862763"/>
            <a:chOff x="2928938" y="-4763"/>
            <a:chExt cx="5014912" cy="6862763"/>
          </a:xfrm>
        </p:grpSpPr>
        <p:sp>
          <p:nvSpPr>
            <p:cNvPr id="186" name="Google Shape;186;p2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7" name="Google Shape;187;p2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88" name="Google Shape;188;p2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9" name="Google Shape;189;p2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90" name="Google Shape;190;p2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91" name="Google Shape;191;p2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92" name="Google Shape;192;p2"/>
          <p:cNvSpPr txBox="1"/>
          <p:nvPr>
            <p:ph type="title"/>
          </p:nvPr>
        </p:nvSpPr>
        <p:spPr>
          <a:xfrm>
            <a:off x="1046641" y="250312"/>
            <a:ext cx="74118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rbel"/>
              <a:buNone/>
            </a:pPr>
            <a:r>
              <a:rPr lang="en-US" sz="4800">
                <a:solidFill>
                  <a:schemeClr val="dk2"/>
                </a:solidFill>
              </a:rPr>
              <a:t>Typical 9</a:t>
            </a:r>
            <a:r>
              <a:rPr baseline="30000" lang="en-US" sz="4800">
                <a:solidFill>
                  <a:schemeClr val="dk2"/>
                </a:solidFill>
              </a:rPr>
              <a:t>th</a:t>
            </a:r>
            <a:r>
              <a:rPr lang="en-US" sz="4800">
                <a:solidFill>
                  <a:schemeClr val="dk2"/>
                </a:solidFill>
              </a:rPr>
              <a:t> Grade Schedule: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193" name="Google Shape;193;p2"/>
          <p:cNvSpPr txBox="1"/>
          <p:nvPr>
            <p:ph idx="1" type="body"/>
          </p:nvPr>
        </p:nvSpPr>
        <p:spPr>
          <a:xfrm>
            <a:off x="367325" y="953300"/>
            <a:ext cx="11824800" cy="56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94544"/>
              <a:buNone/>
            </a:pPr>
            <a:r>
              <a:rPr b="1" lang="en-US" sz="3987">
                <a:solidFill>
                  <a:schemeClr val="dk2"/>
                </a:solidFill>
              </a:rPr>
              <a:t>Required Subjects:</a:t>
            </a:r>
            <a:endParaRPr b="1" sz="3787"/>
          </a:p>
          <a:p>
            <a:pPr indent="-237829" lvl="0" marL="285750" rtl="0" algn="l">
              <a:spcBef>
                <a:spcPts val="1042"/>
              </a:spcBef>
              <a:spcAft>
                <a:spcPts val="0"/>
              </a:spcAft>
              <a:buSzPct val="129341"/>
              <a:buChar char="•"/>
            </a:pPr>
            <a:r>
              <a:rPr b="1" lang="en-US" sz="3987">
                <a:solidFill>
                  <a:schemeClr val="dk2"/>
                </a:solidFill>
              </a:rPr>
              <a:t>English 9</a:t>
            </a:r>
            <a:endParaRPr b="1" sz="3787"/>
          </a:p>
          <a:p>
            <a:pPr indent="-237829" lvl="0" marL="285750" rtl="0" algn="l">
              <a:spcBef>
                <a:spcPts val="1042"/>
              </a:spcBef>
              <a:spcAft>
                <a:spcPts val="0"/>
              </a:spcAft>
              <a:buSzPct val="129341"/>
              <a:buChar char="•"/>
            </a:pPr>
            <a:r>
              <a:rPr b="1" lang="en-US" sz="3987">
                <a:solidFill>
                  <a:schemeClr val="dk2"/>
                </a:solidFill>
              </a:rPr>
              <a:t>Global History or AP World 1</a:t>
            </a:r>
            <a:endParaRPr b="1" sz="3787"/>
          </a:p>
          <a:p>
            <a:pPr indent="-237829" lvl="0" marL="285750" rtl="0" algn="l">
              <a:spcBef>
                <a:spcPts val="1042"/>
              </a:spcBef>
              <a:spcAft>
                <a:spcPts val="0"/>
              </a:spcAft>
              <a:buSzPct val="129341"/>
              <a:buChar char="•"/>
            </a:pPr>
            <a:r>
              <a:rPr b="1" lang="en-US" sz="3987">
                <a:solidFill>
                  <a:schemeClr val="dk2"/>
                </a:solidFill>
              </a:rPr>
              <a:t>Algebra I (Lab) or Geometry (Lab)</a:t>
            </a:r>
            <a:endParaRPr b="1" sz="3787"/>
          </a:p>
          <a:p>
            <a:pPr indent="-237829" lvl="0" marL="285750" rtl="0" algn="l">
              <a:spcBef>
                <a:spcPts val="1042"/>
              </a:spcBef>
              <a:spcAft>
                <a:spcPts val="0"/>
              </a:spcAft>
              <a:buSzPct val="129341"/>
              <a:buChar char="•"/>
            </a:pPr>
            <a:r>
              <a:rPr b="1" lang="en-US" sz="3987">
                <a:solidFill>
                  <a:schemeClr val="dk2"/>
                </a:solidFill>
              </a:rPr>
              <a:t>Living Environment (Lab) or Earth Science (Lab)</a:t>
            </a:r>
            <a:endParaRPr b="1" sz="3787"/>
          </a:p>
          <a:p>
            <a:pPr indent="-237829" lvl="0" marL="285750" rtl="0" algn="l">
              <a:spcBef>
                <a:spcPts val="1042"/>
              </a:spcBef>
              <a:spcAft>
                <a:spcPts val="0"/>
              </a:spcAft>
              <a:buSzPct val="129341"/>
              <a:buChar char="•"/>
            </a:pPr>
            <a:r>
              <a:rPr b="1" lang="en-US" sz="3987">
                <a:solidFill>
                  <a:schemeClr val="dk2"/>
                </a:solidFill>
              </a:rPr>
              <a:t>Spanish Level 1, Level 2 or Level 3</a:t>
            </a:r>
            <a:endParaRPr b="1" sz="3787"/>
          </a:p>
          <a:p>
            <a:pPr indent="-237829" lvl="0" marL="285750" rtl="0" algn="l">
              <a:spcBef>
                <a:spcPts val="1042"/>
              </a:spcBef>
              <a:spcAft>
                <a:spcPts val="0"/>
              </a:spcAft>
              <a:buSzPct val="129341"/>
              <a:buChar char="•"/>
            </a:pPr>
            <a:r>
              <a:rPr b="1" lang="en-US" sz="3987">
                <a:solidFill>
                  <a:schemeClr val="dk2"/>
                </a:solidFill>
              </a:rPr>
              <a:t>PE </a:t>
            </a:r>
            <a:endParaRPr b="1" sz="3987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42"/>
              </a:spcBef>
              <a:spcAft>
                <a:spcPts val="0"/>
              </a:spcAft>
              <a:buSzPct val="94544"/>
              <a:buNone/>
            </a:pPr>
            <a:r>
              <a:rPr b="1" lang="en-US" sz="3987">
                <a:solidFill>
                  <a:schemeClr val="dk2"/>
                </a:solidFill>
              </a:rPr>
              <a:t>Electives:</a:t>
            </a:r>
            <a:endParaRPr b="1" sz="3787"/>
          </a:p>
          <a:p>
            <a:pPr indent="-237829" lvl="0" marL="285750" rtl="0" algn="l">
              <a:spcBef>
                <a:spcPts val="1042"/>
              </a:spcBef>
              <a:spcAft>
                <a:spcPts val="0"/>
              </a:spcAft>
              <a:buSzPct val="129341"/>
              <a:buChar char="•"/>
            </a:pPr>
            <a:r>
              <a:rPr b="1" lang="en-US" sz="3987">
                <a:solidFill>
                  <a:schemeClr val="dk2"/>
                </a:solidFill>
              </a:rPr>
              <a:t>Studio Art    </a:t>
            </a:r>
            <a:endParaRPr b="1" sz="3987">
              <a:solidFill>
                <a:schemeClr val="dk2"/>
              </a:solidFill>
            </a:endParaRPr>
          </a:p>
          <a:p>
            <a:pPr indent="-237829" lvl="0" marL="285750" rtl="0" algn="l">
              <a:spcBef>
                <a:spcPts val="1042"/>
              </a:spcBef>
              <a:spcAft>
                <a:spcPts val="0"/>
              </a:spcAft>
              <a:buSzPct val="129341"/>
              <a:buChar char="•"/>
            </a:pPr>
            <a:r>
              <a:rPr b="1" lang="en-US" sz="3987">
                <a:solidFill>
                  <a:schemeClr val="dk2"/>
                </a:solidFill>
              </a:rPr>
              <a:t>Chorus   </a:t>
            </a:r>
            <a:endParaRPr b="1" sz="3987">
              <a:solidFill>
                <a:schemeClr val="dk2"/>
              </a:solidFill>
            </a:endParaRPr>
          </a:p>
          <a:p>
            <a:pPr indent="-237829" lvl="0" marL="285750" rtl="0" algn="l">
              <a:spcBef>
                <a:spcPts val="1042"/>
              </a:spcBef>
              <a:spcAft>
                <a:spcPts val="0"/>
              </a:spcAft>
              <a:buSzPct val="129341"/>
              <a:buChar char="•"/>
            </a:pPr>
            <a:r>
              <a:rPr b="1" lang="en-US" sz="3987">
                <a:solidFill>
                  <a:schemeClr val="dk2"/>
                </a:solidFill>
              </a:rPr>
              <a:t>Band</a:t>
            </a:r>
            <a:endParaRPr b="1" sz="3987">
              <a:solidFill>
                <a:schemeClr val="dk2"/>
              </a:solidFill>
            </a:endParaRPr>
          </a:p>
          <a:p>
            <a:pPr indent="-237829" lvl="0" marL="285750" rtl="0" algn="l">
              <a:spcBef>
                <a:spcPts val="1042"/>
              </a:spcBef>
              <a:spcAft>
                <a:spcPts val="0"/>
              </a:spcAft>
              <a:buSzPct val="129341"/>
              <a:buChar char="•"/>
            </a:pPr>
            <a:r>
              <a:rPr b="1" lang="en-US" sz="3987">
                <a:solidFill>
                  <a:schemeClr val="dk2"/>
                </a:solidFill>
              </a:rPr>
              <a:t>Music in Our Lives   </a:t>
            </a:r>
            <a:endParaRPr b="1" sz="3787"/>
          </a:p>
          <a:p>
            <a:pPr indent="-225129" lvl="0" marL="285750" rtl="0" algn="l">
              <a:spcBef>
                <a:spcPts val="1042"/>
              </a:spcBef>
              <a:spcAft>
                <a:spcPts val="0"/>
              </a:spcAft>
              <a:buSzPct val="118782"/>
              <a:buChar char="•"/>
            </a:pPr>
            <a:r>
              <a:rPr b="1" lang="en-US" sz="3987">
                <a:solidFill>
                  <a:schemeClr val="dk2"/>
                </a:solidFill>
              </a:rPr>
              <a:t>Design, Drawing and Production (PLTW)  </a:t>
            </a:r>
            <a:r>
              <a:rPr b="1" lang="en-US" sz="3566">
                <a:solidFill>
                  <a:schemeClr val="dk2"/>
                </a:solidFill>
              </a:rPr>
              <a:t> </a:t>
            </a:r>
            <a:endParaRPr b="1" sz="3566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906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/>
          <p:nvPr/>
        </p:nvSpPr>
        <p:spPr>
          <a:xfrm>
            <a:off x="1657350" y="352544"/>
            <a:ext cx="99441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Graduation Requirements: Coursework</a:t>
            </a:r>
            <a:endParaRPr sz="4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99" name="Google Shape;199;p3"/>
          <p:cNvGraphicFramePr/>
          <p:nvPr/>
        </p:nvGraphicFramePr>
        <p:xfrm>
          <a:off x="2091690" y="14692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{D3AFEE87-0D1A-4919-B669-6ECA14CCB2EB}</a:tableStyleId>
              </a:tblPr>
              <a:tblGrid>
                <a:gridCol w="3094275"/>
                <a:gridCol w="2445450"/>
                <a:gridCol w="3295675"/>
              </a:tblGrid>
              <a:tr h="749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Subject</a:t>
                      </a:r>
                      <a:endParaRPr sz="24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2550" marB="0" marR="0" marL="0"/>
                </a:tc>
                <a:tc>
                  <a:txBody>
                    <a:bodyPr/>
                    <a:lstStyle/>
                    <a:p>
                      <a:pPr indent="0" lvl="0" marL="523875" marR="0" rtl="0" algn="l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Regents</a:t>
                      </a:r>
                      <a:endParaRPr sz="24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0" lvl="0" marL="5067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Diploma</a:t>
                      </a:r>
                      <a:endParaRPr sz="24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135890" marR="0" rtl="0" algn="ctr">
                        <a:lnSpc>
                          <a:spcPct val="9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Advanced Regents</a:t>
                      </a:r>
                      <a:endParaRPr sz="24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0" lvl="0" marL="1339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Diploma</a:t>
                      </a:r>
                      <a:endParaRPr sz="24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0" marL="0"/>
                </a:tc>
              </a:tr>
              <a:tr h="41575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English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3975" marB="0" marR="0" marL="0"/>
                </a:tc>
                <a:tc>
                  <a:txBody>
                    <a:bodyPr/>
                    <a:lstStyle/>
                    <a:p>
                      <a:pPr indent="0" lvl="0" marL="0" marR="285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3975" marB="0" marR="0" marL="0"/>
                </a:tc>
                <a:tc>
                  <a:txBody>
                    <a:bodyPr/>
                    <a:lstStyle/>
                    <a:p>
                      <a:pPr indent="0" lvl="0" marL="1339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3975" marB="0" marR="0" marL="0"/>
                </a:tc>
              </a:tr>
              <a:tr h="41917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Social Studies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0" marR="285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1339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</a:tr>
              <a:tr h="41917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Math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0" marR="2794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13525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</a:tr>
              <a:tr h="33685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Science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0" marR="2794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13525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</a:tr>
              <a:tr h="541875">
                <a:tc>
                  <a:txBody>
                    <a:bodyPr/>
                    <a:lstStyle/>
                    <a:p>
                      <a:pPr indent="0" lvl="0" marL="31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Foreign Language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99700" marB="0" marR="0" marL="0"/>
                </a:tc>
                <a:tc>
                  <a:txBody>
                    <a:bodyPr/>
                    <a:lstStyle/>
                    <a:p>
                      <a:pPr indent="0" lvl="0" marL="0" marR="29209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 credit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99700" marB="0" marR="0" marL="0"/>
                </a:tc>
                <a:tc>
                  <a:txBody>
                    <a:bodyPr/>
                    <a:lstStyle/>
                    <a:p>
                      <a:pPr indent="0" lvl="0" marL="13525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99700" marB="0" marR="0" marL="0"/>
                </a:tc>
              </a:tr>
              <a:tr h="3788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Fine Arts: Art, Music or Tech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26669" rtl="0" algn="ctr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 credit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135890" marR="0" rtl="0" algn="ctr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 credit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0" marL="0"/>
                </a:tc>
              </a:tr>
              <a:tr h="419175"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Health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0.5 credit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1358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0.5 credit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</a:tr>
              <a:tr h="419175"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Physical Education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0" marR="29209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1339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</a:tr>
              <a:tr h="419175"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Electives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60261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3.5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102679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orbe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1.5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</a:tr>
              <a:tr h="336850"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Total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0" marR="3429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22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  <a:tc>
                  <a:txBody>
                    <a:bodyPr/>
                    <a:lstStyle/>
                    <a:p>
                      <a:pPr indent="0" lvl="0" marL="1314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22 credits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715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/>
          <p:nvPr>
            <p:ph type="title"/>
          </p:nvPr>
        </p:nvSpPr>
        <p:spPr>
          <a:xfrm>
            <a:off x="1228998" y="102870"/>
            <a:ext cx="10858499" cy="850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n-US" sz="4800"/>
              <a:t>Graduation Requirements: Regents Exams</a:t>
            </a:r>
            <a:endParaRPr sz="4800"/>
          </a:p>
        </p:txBody>
      </p:sp>
      <p:graphicFrame>
        <p:nvGraphicFramePr>
          <p:cNvPr id="205" name="Google Shape;205;p4"/>
          <p:cNvGraphicFramePr/>
          <p:nvPr/>
        </p:nvGraphicFramePr>
        <p:xfrm>
          <a:off x="1818458" y="9535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{8787CEE5-9965-4075-A041-527E876FAE6F}</a:tableStyleId>
              </a:tblPr>
              <a:tblGrid>
                <a:gridCol w="3114450"/>
                <a:gridCol w="3549075"/>
                <a:gridCol w="3196200"/>
              </a:tblGrid>
              <a:tr h="54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08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Subject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255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91845" marR="0" rtl="0" algn="l">
                        <a:lnSpc>
                          <a:spcPct val="113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206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0" lvl="0" marL="791845" marR="0" rtl="0" algn="l">
                        <a:lnSpc>
                          <a:spcPct val="113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Regents</a:t>
                      </a: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Diploma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5729" marR="0" rtl="0" algn="ctr">
                        <a:lnSpc>
                          <a:spcPct val="113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Advanced Regents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0" lvl="0" marL="123189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Diploma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275">
                <a:tc>
                  <a:txBody>
                    <a:bodyPr/>
                    <a:lstStyle/>
                    <a:p>
                      <a:pPr indent="0" lvl="0" marL="1308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English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6985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023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sng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 Exam</a:t>
                      </a:r>
                      <a:endParaRPr b="1" sz="2000" u="sng" cap="none" strike="noStrike">
                        <a:solidFill>
                          <a:srgbClr val="00206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-342900" lvl="0" marL="342900" marR="7023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English 11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698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636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sng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 Exam</a:t>
                      </a:r>
                      <a:endParaRPr b="1" sz="2000" u="sng" cap="none" strike="noStrike">
                        <a:solidFill>
                          <a:srgbClr val="00206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-342900" lvl="0" marL="46926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English 11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698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2325">
                <a:tc>
                  <a:txBody>
                    <a:bodyPr/>
                    <a:lstStyle/>
                    <a:p>
                      <a:pPr indent="0" lvl="0" marL="1308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Social Studies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20320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483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sng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 Exams</a:t>
                      </a:r>
                      <a:endParaRPr/>
                    </a:p>
                    <a:p>
                      <a:pPr indent="-342900" lvl="0" marL="342900" marR="6483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Global II </a:t>
                      </a:r>
                      <a:endParaRPr/>
                    </a:p>
                    <a:p>
                      <a:pPr indent="-342900" lvl="0" marL="342900" marR="648335" rtl="0" algn="r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US History</a:t>
                      </a:r>
                      <a:endParaRPr b="1" sz="2000" u="none" cap="none" strike="noStrike">
                        <a:solidFill>
                          <a:srgbClr val="00206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20320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22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sng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 Exams</a:t>
                      </a:r>
                      <a:endParaRPr b="1" sz="2000" u="sng" cap="none" strike="noStrike">
                        <a:solidFill>
                          <a:srgbClr val="00206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-342900" lvl="0" marL="136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Global II </a:t>
                      </a:r>
                      <a:endParaRPr/>
                    </a:p>
                    <a:p>
                      <a:pPr indent="-342900" lvl="0" marL="342900" marR="648335" rtl="0" algn="r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US History</a:t>
                      </a:r>
                      <a:endParaRPr b="1" sz="2000" u="none" cap="none" strike="noStrike">
                        <a:solidFill>
                          <a:srgbClr val="00206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20320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850">
                <a:tc>
                  <a:txBody>
                    <a:bodyPr/>
                    <a:lstStyle/>
                    <a:p>
                      <a:pPr indent="0" lvl="0" marL="1308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Math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17475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023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sng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 Exam</a:t>
                      </a:r>
                      <a:endParaRPr b="1" sz="2000" u="sng" cap="none" strike="noStrike">
                        <a:solidFill>
                          <a:srgbClr val="00206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-342900" lvl="0" marL="342900" marR="7023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Algebra I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1747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2361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sng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 Exams</a:t>
                      </a:r>
                      <a:endParaRPr b="1" sz="2000" u="sng" cap="none" strike="noStrike">
                        <a:solidFill>
                          <a:srgbClr val="00206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-342900" lvl="0" marL="136651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Algebra I</a:t>
                      </a:r>
                      <a:endParaRPr/>
                    </a:p>
                    <a:p>
                      <a:pPr indent="-342900" lvl="0" marL="1366519" marR="0" rtl="0" algn="l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Geometry</a:t>
                      </a:r>
                      <a:endParaRPr/>
                    </a:p>
                    <a:p>
                      <a:pPr indent="-342900" lvl="0" marL="1366519" marR="0" rtl="0" algn="l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Algebra II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11747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0325">
                <a:tc>
                  <a:txBody>
                    <a:bodyPr/>
                    <a:lstStyle/>
                    <a:p>
                      <a:pPr indent="0" lvl="0" marL="742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Science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9335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023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sng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 Exam</a:t>
                      </a:r>
                      <a:endParaRPr b="1" sz="2000" u="sng" cap="none" strike="noStrike">
                        <a:solidFill>
                          <a:srgbClr val="00206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-342900" lvl="0" marL="342900" marR="7023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Living Environment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22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sng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 Exams</a:t>
                      </a:r>
                      <a:endParaRPr b="1" sz="2000" u="sng" cap="none" strike="noStrike">
                        <a:solidFill>
                          <a:srgbClr val="00206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-342900" lvl="0" marL="136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Living Environment</a:t>
                      </a:r>
                      <a:endParaRPr/>
                    </a:p>
                    <a:p>
                      <a:pPr indent="-342900" lvl="0" marL="1365250" marR="0" rtl="0" algn="l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Earth Science</a:t>
                      </a:r>
                      <a:r>
                        <a:rPr b="1" lang="en-US" sz="2000" u="sng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endParaRPr sz="20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4960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sng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5 Exams</a:t>
                      </a:r>
                      <a:endParaRPr sz="2000" u="sng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380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47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sng" cap="none" strike="noStrike">
                          <a:solidFill>
                            <a:srgbClr val="00206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8 Exams</a:t>
                      </a:r>
                      <a:endParaRPr sz="2000" u="sng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380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/>
          <p:nvPr>
            <p:ph type="title"/>
          </p:nvPr>
        </p:nvSpPr>
        <p:spPr>
          <a:xfrm>
            <a:off x="1587181" y="200401"/>
            <a:ext cx="1001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n-US" sz="4800"/>
              <a:t>Support for Students</a:t>
            </a:r>
            <a:endParaRPr sz="4800"/>
          </a:p>
        </p:txBody>
      </p:sp>
      <p:sp>
        <p:nvSpPr>
          <p:cNvPr id="211" name="Google Shape;211;p5"/>
          <p:cNvSpPr txBox="1"/>
          <p:nvPr>
            <p:ph idx="1" type="body"/>
          </p:nvPr>
        </p:nvSpPr>
        <p:spPr>
          <a:xfrm>
            <a:off x="1587225" y="571500"/>
            <a:ext cx="10018800" cy="59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b="1" lang="en-US" u="sng"/>
              <a:t>Orientation</a:t>
            </a:r>
            <a:endParaRPr b="1" sz="2000" u="sng"/>
          </a:p>
          <a:p>
            <a:pPr indent="-287020" lvl="0" marL="32258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Freshmen Orientation Program with Junior and senior Link Leaders.</a:t>
            </a:r>
            <a:endParaRPr/>
          </a:p>
          <a:p>
            <a:pPr indent="-287020" lvl="0" marL="32258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Freshmen receive locker combinations, schedule, meet teachers and tour  the school prior to school starting.</a:t>
            </a:r>
            <a:endParaRPr/>
          </a:p>
          <a:p>
            <a:pPr indent="0" lvl="0" marL="35560" rtl="0" algn="l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rPr b="1" lang="en-US" u="sng"/>
              <a:t>In - School Help</a:t>
            </a:r>
            <a:endParaRPr/>
          </a:p>
          <a:p>
            <a:pPr indent="-342900" lvl="0" marL="37846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MTSS Math, MTSS ELA, Science AIS</a:t>
            </a:r>
            <a:endParaRPr/>
          </a:p>
          <a:p>
            <a:pPr indent="-342900" lvl="0" marL="37846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Eagle Mod</a:t>
            </a:r>
            <a:endParaRPr/>
          </a:p>
          <a:p>
            <a:pPr indent="-342900" lvl="0" marL="37846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ARISE, ACCESS and Promise Zone supports</a:t>
            </a:r>
            <a:endParaRPr/>
          </a:p>
          <a:p>
            <a:pPr indent="0" lvl="0" marL="0" marR="508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rPr b="1" lang="en-US" u="sng"/>
              <a:t>After School Help </a:t>
            </a:r>
            <a:endParaRPr b="1" u="sng"/>
          </a:p>
          <a:p>
            <a:pPr indent="-342900" lvl="0" marL="378460" marR="5080" rtl="0" algn="l">
              <a:spcBef>
                <a:spcPts val="1080"/>
              </a:spcBef>
              <a:spcAft>
                <a:spcPts val="0"/>
              </a:spcAft>
              <a:buSzPts val="3480"/>
              <a:buFont typeface="Arial"/>
              <a:buChar char="•"/>
            </a:pPr>
            <a:r>
              <a:rPr lang="en-US"/>
              <a:t>Tuesdays &amp; Thursdays – Late learning lab  (Transportation is provided)</a:t>
            </a:r>
            <a:endParaRPr/>
          </a:p>
          <a:p>
            <a:pPr indent="-342900" lvl="0" marL="378460" marR="5080" rtl="0" algn="l">
              <a:spcBef>
                <a:spcPts val="1080"/>
              </a:spcBef>
              <a:spcAft>
                <a:spcPts val="0"/>
              </a:spcAft>
              <a:buSzPts val="3480"/>
              <a:buFont typeface="Arial"/>
              <a:buChar char="•"/>
            </a:pPr>
            <a:r>
              <a:rPr lang="en-US"/>
              <a:t>Other days after school with self transport per appointment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 txBox="1"/>
          <p:nvPr>
            <p:ph type="title"/>
          </p:nvPr>
        </p:nvSpPr>
        <p:spPr>
          <a:xfrm>
            <a:off x="1384700" y="771175"/>
            <a:ext cx="10018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lang="en-US"/>
              <a:t>  OCC </a:t>
            </a:r>
            <a:r>
              <a:rPr b="1" lang="en-US">
                <a:solidFill>
                  <a:srgbClr val="002060"/>
                </a:solidFill>
              </a:rPr>
              <a:t>Advantage Program</a:t>
            </a:r>
            <a:endParaRPr b="1"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164"/>
              <a:buFont typeface="Arial"/>
              <a:buNone/>
            </a:pPr>
            <a:r>
              <a:rPr b="1" lang="en-US" sz="1820"/>
              <a:t>College &amp; Career Readiness Program</a:t>
            </a:r>
            <a:endParaRPr sz="18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br>
              <a:rPr b="1" lang="en-US">
                <a:solidFill>
                  <a:srgbClr val="002060"/>
                </a:solidFill>
              </a:rPr>
            </a:br>
            <a:endParaRPr/>
          </a:p>
        </p:txBody>
      </p:sp>
      <p:sp>
        <p:nvSpPr>
          <p:cNvPr id="217" name="Google Shape;217;p6"/>
          <p:cNvSpPr txBox="1"/>
          <p:nvPr>
            <p:ph idx="1" type="body"/>
          </p:nvPr>
        </p:nvSpPr>
        <p:spPr>
          <a:xfrm>
            <a:off x="1201125" y="1180950"/>
            <a:ext cx="5876400" cy="51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1914"/>
              <a:buNone/>
            </a:pPr>
            <a:r>
              <a:rPr b="1" lang="en-US" sz="2420" u="sng"/>
              <a:t>High School Requirements</a:t>
            </a:r>
            <a:endParaRPr b="1" sz="2420" u="sng"/>
          </a:p>
          <a:p>
            <a:pPr indent="0" lvl="0" marL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1914"/>
              <a:buNone/>
            </a:pPr>
            <a:br>
              <a:rPr lang="en-US" sz="1820"/>
            </a:br>
            <a:r>
              <a:rPr b="1" lang="en-US" sz="2320"/>
              <a:t>Attend and complete required programming at OCC.</a:t>
            </a:r>
            <a:endParaRPr b="1" sz="2320"/>
          </a:p>
          <a:p>
            <a:pPr indent="0" lvl="0" marL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1914"/>
              <a:buNone/>
            </a:pPr>
            <a:br>
              <a:rPr lang="en-US" sz="1820"/>
            </a:br>
            <a:r>
              <a:rPr b="1" lang="en-US" sz="2320"/>
              <a:t>Attendance (maximum unexcused absences)</a:t>
            </a:r>
            <a:endParaRPr sz="2320"/>
          </a:p>
          <a:p>
            <a:pPr indent="-260588" lvl="1" marL="742950" rtl="0" algn="l">
              <a:lnSpc>
                <a:spcPct val="80000"/>
              </a:lnSpc>
              <a:spcBef>
                <a:spcPts val="1007"/>
              </a:spcBef>
              <a:spcAft>
                <a:spcPts val="0"/>
              </a:spcAft>
              <a:buSzPts val="2555"/>
              <a:buChar char="•"/>
            </a:pPr>
            <a:r>
              <a:rPr lang="en-US" sz="2010"/>
              <a:t>10th grade - 8</a:t>
            </a:r>
            <a:endParaRPr sz="1900"/>
          </a:p>
          <a:p>
            <a:pPr indent="-260588" lvl="1" marL="742950" rtl="0" algn="l">
              <a:lnSpc>
                <a:spcPct val="80000"/>
              </a:lnSpc>
              <a:spcBef>
                <a:spcPts val="1007"/>
              </a:spcBef>
              <a:spcAft>
                <a:spcPts val="0"/>
              </a:spcAft>
              <a:buSzPts val="2555"/>
              <a:buChar char="•"/>
            </a:pPr>
            <a:r>
              <a:rPr lang="en-US" sz="2010"/>
              <a:t>11th grade - 7</a:t>
            </a:r>
            <a:endParaRPr sz="1900"/>
          </a:p>
          <a:p>
            <a:pPr indent="-260588" lvl="1" marL="742950" rtl="0" algn="l">
              <a:lnSpc>
                <a:spcPct val="80000"/>
              </a:lnSpc>
              <a:spcBef>
                <a:spcPts val="1007"/>
              </a:spcBef>
              <a:spcAft>
                <a:spcPts val="0"/>
              </a:spcAft>
              <a:buSzPts val="2555"/>
              <a:buChar char="•"/>
            </a:pPr>
            <a:r>
              <a:rPr lang="en-US" sz="2010"/>
              <a:t>12th grade - 6</a:t>
            </a:r>
            <a:endParaRPr sz="1900"/>
          </a:p>
          <a:p>
            <a:pPr indent="0" lvl="0" marL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1914"/>
              <a:buNone/>
            </a:pPr>
            <a:br>
              <a:rPr lang="en-US" sz="1820"/>
            </a:br>
            <a:endParaRPr sz="1820"/>
          </a:p>
          <a:p>
            <a:pPr indent="457200" lvl="1" marL="45720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1914"/>
              <a:buNone/>
            </a:pPr>
            <a:r>
              <a:rPr b="1" lang="en-US" sz="1820">
                <a:solidFill>
                  <a:srgbClr val="002060"/>
                </a:solidFill>
              </a:rPr>
              <a:t>Students who successfully complete this program have proven to be more successful in college.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1914"/>
              <a:buNone/>
            </a:pPr>
            <a:r>
              <a:rPr b="1" lang="en-US" sz="1820">
                <a:solidFill>
                  <a:srgbClr val="002060"/>
                </a:solidFill>
              </a:rPr>
              <a:t>This program may also provide students with limited funding.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1914"/>
              <a:buNone/>
            </a:pPr>
            <a:r>
              <a:rPr b="1" lang="en-US" sz="1820">
                <a:solidFill>
                  <a:srgbClr val="002060"/>
                </a:solidFill>
              </a:rPr>
              <a:t>See commitment form for additional information.</a:t>
            </a:r>
            <a:endParaRPr b="1" sz="1820">
              <a:solidFill>
                <a:srgbClr val="002060"/>
              </a:solidFill>
            </a:endParaRPr>
          </a:p>
          <a:p>
            <a:pPr indent="-81343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1914"/>
              <a:buNone/>
            </a:pPr>
            <a:r>
              <a:t/>
            </a:r>
            <a:endParaRPr sz="1420"/>
          </a:p>
        </p:txBody>
      </p:sp>
      <p:sp>
        <p:nvSpPr>
          <p:cNvPr id="218" name="Google Shape;218;p6"/>
          <p:cNvSpPr txBox="1"/>
          <p:nvPr>
            <p:ph idx="2" type="body"/>
          </p:nvPr>
        </p:nvSpPr>
        <p:spPr>
          <a:xfrm>
            <a:off x="7077525" y="1664700"/>
            <a:ext cx="4895100" cy="2418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ts val="1914"/>
              <a:buFont typeface="Arial"/>
              <a:buNone/>
            </a:pPr>
            <a:r>
              <a:rPr b="1" lang="en-US" sz="2320"/>
              <a:t>Grades (GPA at the end of the year)</a:t>
            </a:r>
            <a:endParaRPr sz="2320"/>
          </a:p>
          <a:p>
            <a:pPr indent="-273288" lvl="1" marL="742950" rtl="0" algn="l">
              <a:lnSpc>
                <a:spcPct val="80000"/>
              </a:lnSpc>
              <a:spcBef>
                <a:spcPts val="1007"/>
              </a:spcBef>
              <a:spcAft>
                <a:spcPts val="0"/>
              </a:spcAft>
              <a:buSzPts val="2755"/>
              <a:buChar char="•"/>
            </a:pPr>
            <a:r>
              <a:rPr lang="en-US" sz="2210"/>
              <a:t>10th grade year - 73</a:t>
            </a:r>
            <a:endParaRPr sz="2100"/>
          </a:p>
          <a:p>
            <a:pPr indent="-273288" lvl="1" marL="742950" rtl="0" algn="l">
              <a:lnSpc>
                <a:spcPct val="80000"/>
              </a:lnSpc>
              <a:spcBef>
                <a:spcPts val="1007"/>
              </a:spcBef>
              <a:spcAft>
                <a:spcPts val="0"/>
              </a:spcAft>
              <a:buSzPts val="2755"/>
              <a:buChar char="•"/>
            </a:pPr>
            <a:r>
              <a:rPr lang="en-US" sz="2210"/>
              <a:t>11th grade year - 75</a:t>
            </a:r>
            <a:endParaRPr sz="2100"/>
          </a:p>
          <a:p>
            <a:pPr indent="-273288" lvl="1" marL="742950" rtl="0" algn="l">
              <a:lnSpc>
                <a:spcPct val="80000"/>
              </a:lnSpc>
              <a:spcBef>
                <a:spcPts val="1007"/>
              </a:spcBef>
              <a:spcAft>
                <a:spcPts val="0"/>
              </a:spcAft>
              <a:buSzPts val="2755"/>
              <a:buChar char="•"/>
            </a:pPr>
            <a:r>
              <a:rPr lang="en-US" sz="2210"/>
              <a:t>12th grade year – 75</a:t>
            </a:r>
            <a:endParaRPr sz="2210"/>
          </a:p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/>
          <p:nvPr>
            <p:ph type="title"/>
          </p:nvPr>
        </p:nvSpPr>
        <p:spPr>
          <a:xfrm>
            <a:off x="1484311" y="685800"/>
            <a:ext cx="10018713" cy="5726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472440" marR="46672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b="1" lang="en-US"/>
              <a:t>Onondaga Community College  (OCC)</a:t>
            </a:r>
            <a:br>
              <a:rPr b="1" lang="en-US"/>
            </a:br>
            <a:br>
              <a:rPr lang="en-US" sz="4400"/>
            </a:br>
            <a:r>
              <a:rPr b="1" lang="en-US">
                <a:solidFill>
                  <a:srgbClr val="002060"/>
                </a:solidFill>
              </a:rPr>
              <a:t>Early College High School</a:t>
            </a:r>
            <a:br>
              <a:rPr lang="en-US">
                <a:solidFill>
                  <a:srgbClr val="002060"/>
                </a:solidFill>
              </a:rPr>
            </a:br>
            <a:br>
              <a:rPr b="1" lang="en-US">
                <a:solidFill>
                  <a:srgbClr val="002060"/>
                </a:solidFill>
              </a:rPr>
            </a:br>
            <a:r>
              <a:rPr b="1" lang="en-US">
                <a:solidFill>
                  <a:srgbClr val="002060"/>
                </a:solidFill>
              </a:rPr>
              <a:t>College Credit Now (CCN)</a:t>
            </a:r>
            <a:br>
              <a:rPr b="1" lang="en-US">
                <a:solidFill>
                  <a:srgbClr val="002060"/>
                </a:solidFill>
              </a:rPr>
            </a:br>
            <a:br>
              <a:rPr b="1" lang="en-US">
                <a:solidFill>
                  <a:srgbClr val="002060"/>
                </a:solidFill>
              </a:rPr>
            </a:br>
            <a:r>
              <a:rPr b="1" lang="en-US" sz="6000">
                <a:solidFill>
                  <a:srgbClr val="002060"/>
                </a:solidFill>
              </a:rPr>
              <a:t>Endless Opportunities!</a:t>
            </a:r>
            <a:br>
              <a:rPr lang="en-US" sz="6000"/>
            </a:b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/>
          <p:nvPr>
            <p:ph idx="1" type="body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12700" lvl="0" marL="12700" marR="974725" rtl="0" algn="l">
              <a:lnSpc>
                <a:spcPct val="138500"/>
              </a:lnSpc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Applied Electrical Technology </a:t>
            </a:r>
            <a:endParaRPr/>
          </a:p>
          <a:p>
            <a:pPr indent="-285750" lvl="0" marL="285750" marR="974725" rtl="0" algn="l">
              <a:lnSpc>
                <a:spcPct val="138500"/>
              </a:lnSpc>
              <a:spcBef>
                <a:spcPts val="69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 Auto Body Technology</a:t>
            </a:r>
            <a:endParaRPr/>
          </a:p>
          <a:p>
            <a:pPr indent="-285750" lvl="0" marL="285750" marR="974725" rtl="0" algn="l">
              <a:lnSpc>
                <a:spcPct val="138500"/>
              </a:lnSpc>
              <a:spcBef>
                <a:spcPts val="69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Construction/Building Trades</a:t>
            </a:r>
            <a:endParaRPr/>
          </a:p>
          <a:p>
            <a:pPr indent="-12700" lvl="0" marL="12700" marR="5080" rtl="0" algn="l">
              <a:lnSpc>
                <a:spcPct val="138200"/>
              </a:lnSpc>
              <a:spcBef>
                <a:spcPts val="615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Culinary Arts, Early Childhood Education</a:t>
            </a:r>
            <a:endParaRPr/>
          </a:p>
          <a:p>
            <a:pPr indent="-12700" lvl="0" marL="12700" marR="5080" rtl="0" algn="l">
              <a:lnSpc>
                <a:spcPct val="138200"/>
              </a:lnSpc>
              <a:spcBef>
                <a:spcPts val="615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Graphic Design &amp; New Media</a:t>
            </a:r>
            <a:endParaRPr/>
          </a:p>
          <a:p>
            <a:pPr indent="-12700" lvl="0" marL="12700" marR="254000" rtl="0" algn="l">
              <a:lnSpc>
                <a:spcPct val="138800"/>
              </a:lnSpc>
              <a:spcBef>
                <a:spcPts val="933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Heavy Equipment Repair &amp; Operation </a:t>
            </a:r>
            <a:endParaRPr/>
          </a:p>
          <a:p>
            <a:pPr indent="-12700" lvl="0" marL="12700" marR="254000" rtl="0" algn="l">
              <a:lnSpc>
                <a:spcPct val="138800"/>
              </a:lnSpc>
              <a:spcBef>
                <a:spcPts val="933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Outdoor Power Equipment</a:t>
            </a:r>
            <a:endParaRPr/>
          </a:p>
          <a:p>
            <a:pPr indent="-132445" lvl="0" marL="285750" rtl="0" algn="l">
              <a:spcBef>
                <a:spcPts val="933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/>
          </a:p>
        </p:txBody>
      </p:sp>
      <p:sp>
        <p:nvSpPr>
          <p:cNvPr id="229" name="Google Shape;229;p8"/>
          <p:cNvSpPr txBox="1"/>
          <p:nvPr>
            <p:ph idx="2" type="body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Automotive Technology</a:t>
            </a:r>
            <a:endParaRPr/>
          </a:p>
          <a:p>
            <a:pPr indent="-12700" lvl="0" marL="12700" marR="5080" rtl="0" algn="l">
              <a:lnSpc>
                <a:spcPct val="157222"/>
              </a:lnSpc>
              <a:spcBef>
                <a:spcPts val="815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Computer Systems &amp; Network Administration</a:t>
            </a:r>
            <a:endParaRPr/>
          </a:p>
          <a:p>
            <a:pPr indent="-285750" lvl="0" marL="285750" marR="5080" rtl="0" algn="l">
              <a:lnSpc>
                <a:spcPct val="157222"/>
              </a:lnSpc>
              <a:spcBef>
                <a:spcPts val="815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Cosmetology ,  Criminal Justice</a:t>
            </a:r>
            <a:endParaRPr/>
          </a:p>
          <a:p>
            <a:pPr indent="-153304" lvl="0" marL="12700" marR="1275080" rtl="0" algn="l">
              <a:lnSpc>
                <a:spcPct val="156666"/>
              </a:lnSpc>
              <a:spcBef>
                <a:spcPts val="61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   Emerging Careers in Commerce</a:t>
            </a:r>
            <a:endParaRPr/>
          </a:p>
          <a:p>
            <a:pPr indent="-153304" lvl="0" marL="12700" marR="1275080" rtl="0" algn="l">
              <a:lnSpc>
                <a:spcPct val="156666"/>
              </a:lnSpc>
              <a:spcBef>
                <a:spcPts val="61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   Health Related Occupations</a:t>
            </a:r>
            <a:endParaRPr/>
          </a:p>
          <a:p>
            <a:pPr indent="-12700" lvl="0" marL="12700" rtl="0" algn="l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Machining &amp; Welding</a:t>
            </a:r>
            <a:endParaRPr/>
          </a:p>
          <a:p>
            <a:pPr indent="-12700" lvl="0" marL="12700" rtl="0" algn="l">
              <a:lnSpc>
                <a:spcPct val="100000"/>
              </a:lnSpc>
              <a:spcBef>
                <a:spcPts val="139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Plant, Animal &amp; Life Science.</a:t>
            </a:r>
            <a:endParaRPr/>
          </a:p>
          <a:p>
            <a:pPr indent="-132445" lvl="0" marL="285750" rtl="0" algn="l">
              <a:spcBef>
                <a:spcPts val="933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 txBox="1"/>
          <p:nvPr>
            <p:ph type="title"/>
          </p:nvPr>
        </p:nvSpPr>
        <p:spPr>
          <a:xfrm>
            <a:off x="2730181" y="320040"/>
            <a:ext cx="6699569" cy="1257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31" name="Google Shape;231;p8"/>
          <p:cNvSpPr txBox="1"/>
          <p:nvPr/>
        </p:nvSpPr>
        <p:spPr>
          <a:xfrm>
            <a:off x="2068830" y="1655505"/>
            <a:ext cx="854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BOCES is available to all students starting in 11</a:t>
            </a:r>
            <a:r>
              <a:rPr baseline="30000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 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grade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2320290" y="5977890"/>
            <a:ext cx="7212330" cy="492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45105" lvl="0" marL="2782570" marR="304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 10</a:t>
            </a:r>
            <a:r>
              <a:rPr b="1" baseline="30000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 </a:t>
            </a: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grade interested students will be given the opportunity to  visit BOCES programs.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/>
          <p:nvPr>
            <p:ph idx="1" type="body"/>
          </p:nvPr>
        </p:nvSpPr>
        <p:spPr>
          <a:xfrm>
            <a:off x="1484297" y="1327223"/>
            <a:ext cx="6099900" cy="53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285750" lvl="0" marL="298450" rtl="0" algn="l"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Chess Club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Jazz Ensemble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Opera Club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Marching Band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Ski &amp; Snowboard Club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Classic Rock Club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Yearbook</a:t>
            </a:r>
            <a:endParaRPr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Mock Trial</a:t>
            </a:r>
            <a:endParaRPr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Electric Car Club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Honor Society</a:t>
            </a:r>
            <a:endParaRPr sz="2000"/>
          </a:p>
          <a:p>
            <a:pPr indent="-177165" lvl="0" marL="342900" rtl="0" algn="l">
              <a:spcBef>
                <a:spcPts val="960"/>
              </a:spcBef>
              <a:spcAft>
                <a:spcPts val="0"/>
              </a:spcAft>
              <a:buSzPts val="261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38" name="Google Shape;238;p9"/>
          <p:cNvSpPr txBox="1"/>
          <p:nvPr>
            <p:ph idx="2" type="body"/>
          </p:nvPr>
        </p:nvSpPr>
        <p:spPr>
          <a:xfrm>
            <a:off x="5029200" y="1573441"/>
            <a:ext cx="6473823" cy="5284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98450" rtl="0" algn="l"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  Teen Library Council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JE Musical Players/Drama  Club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  Shakespeare Club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  Stage Crew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  Student Council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  Swingin</a:t>
            </a:r>
            <a:r>
              <a:rPr b="1" lang="en-US" sz="2000">
                <a:latin typeface="Corbel"/>
                <a:ea typeface="Corbel"/>
                <a:cs typeface="Corbel"/>
                <a:sym typeface="Corbel"/>
              </a:rPr>
              <a:t>’</a:t>
            </a:r>
            <a:r>
              <a:rPr b="1" lang="en-US" sz="2000"/>
              <a:t> Eagles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  Masterminds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  Art Club</a:t>
            </a:r>
            <a:endParaRPr sz="2000"/>
          </a:p>
          <a:p>
            <a:pPr indent="-285750" lvl="0" marL="2984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b="1" lang="en-US" sz="2000"/>
              <a:t>Link Crew</a:t>
            </a:r>
            <a:endParaRPr sz="2000"/>
          </a:p>
        </p:txBody>
      </p:sp>
      <p:sp>
        <p:nvSpPr>
          <p:cNvPr id="239" name="Google Shape;239;p9"/>
          <p:cNvSpPr txBox="1"/>
          <p:nvPr>
            <p:ph type="title"/>
          </p:nvPr>
        </p:nvSpPr>
        <p:spPr>
          <a:xfrm>
            <a:off x="520526" y="71151"/>
            <a:ext cx="1417800" cy="1120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3634739" y="373112"/>
            <a:ext cx="775607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15669" marR="90995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Extracurricular Activities  offered at: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Jordan-Elbridge High School</a:t>
            </a:r>
            <a:endParaRPr b="1" sz="28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2020-01-13T16:13:29Z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