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embeddedFontLst>
    <p:embeddedFont>
      <p:font typeface="Roboto Slab"/>
      <p:regular r:id="rId18"/>
      <p:bold r:id="rId19"/>
    </p:embeddedFont>
    <p:embeddedFont>
      <p:font typeface="Roboto"/>
      <p:regular r:id="rId20"/>
      <p:bold r:id="rId21"/>
      <p:italic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regular.fntdata"/><Relationship Id="rId11" Type="http://schemas.openxmlformats.org/officeDocument/2006/relationships/slide" Target="slides/slide6.xml"/><Relationship Id="rId22" Type="http://schemas.openxmlformats.org/officeDocument/2006/relationships/font" Target="fonts/Roboto-italic.fntdata"/><Relationship Id="rId10" Type="http://schemas.openxmlformats.org/officeDocument/2006/relationships/slide" Target="slides/slide5.xml"/><Relationship Id="rId21" Type="http://schemas.openxmlformats.org/officeDocument/2006/relationships/font" Target="fonts/Roboto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schemas.openxmlformats.org/officeDocument/2006/relationships/font" Target="fonts/Roboto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RobotoSlab-bold.fntdata"/><Relationship Id="rId6" Type="http://schemas.openxmlformats.org/officeDocument/2006/relationships/slide" Target="slides/slide1.xml"/><Relationship Id="rId18" Type="http://schemas.openxmlformats.org/officeDocument/2006/relationships/font" Target="fonts/RobotoSlab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0732f68c8f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0732f68c8f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0732f68c8f_0_1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0732f68c8f_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0732f68c8f_0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0732f68c8f_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0732f68c8f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0732f68c8f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0732f68c8f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0732f68c8f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0732f68c8f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0732f68c8f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0732f68c8f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0732f68c8f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0732f68c8f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0732f68c8f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0732f68c8f_0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0732f68c8f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0732f68c8f_0_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0732f68c8f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0732f68c8f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0732f68c8f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524800" y="672606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1" name="Google Shape;11;p2"/>
          <p:cNvSpPr/>
          <p:nvPr/>
        </p:nvSpPr>
        <p:spPr>
          <a:xfrm rot="10800000">
            <a:off x="6537563" y="33429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cxnSp>
        <p:nvCxnSpPr>
          <p:cNvPr id="12" name="Google Shape;12;p2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/>
          <p:nvPr/>
        </p:nvSpPr>
        <p:spPr>
          <a:xfrm>
            <a:off x="150" y="5076825"/>
            <a:ext cx="9143700" cy="66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1"/>
          <p:cNvSpPr txBox="1"/>
          <p:nvPr>
            <p:ph hasCustomPrompt="1" type="title"/>
          </p:nvPr>
        </p:nvSpPr>
        <p:spPr>
          <a:xfrm>
            <a:off x="387900" y="1152450"/>
            <a:ext cx="83682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/>
          <p:nvPr>
            <p:ph idx="1" type="body"/>
          </p:nvPr>
        </p:nvSpPr>
        <p:spPr>
          <a:xfrm>
            <a:off x="387900" y="2919450"/>
            <a:ext cx="83682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" name="Google Shape;18;p3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Google Shape;21;p4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" name="Google Shape;22;p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Google Shape;26;p5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Google Shape;35;p7"/>
          <p:cNvCxnSpPr/>
          <p:nvPr/>
        </p:nvCxnSpPr>
        <p:spPr>
          <a:xfrm>
            <a:off x="489218" y="1412277"/>
            <a:ext cx="3315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" name="Google Shape;36;p7"/>
          <p:cNvSpPr txBox="1"/>
          <p:nvPr>
            <p:ph type="title"/>
          </p:nvPr>
        </p:nvSpPr>
        <p:spPr>
          <a:xfrm>
            <a:off x="3879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7" name="Google Shape;37;p7"/>
          <p:cNvSpPr txBox="1"/>
          <p:nvPr>
            <p:ph idx="1" type="body"/>
          </p:nvPr>
        </p:nvSpPr>
        <p:spPr>
          <a:xfrm>
            <a:off x="387900" y="1594025"/>
            <a:ext cx="2808000" cy="268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8" name="Google Shape;3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1" name="Google Shape;41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4" name="Google Shape;44;p9"/>
          <p:cNvCxnSpPr/>
          <p:nvPr/>
        </p:nvCxnSpPr>
        <p:spPr>
          <a:xfrm>
            <a:off x="5029675" y="4495503"/>
            <a:ext cx="540900" cy="0"/>
          </a:xfrm>
          <a:prstGeom prst="straightConnector1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5" name="Google Shape;45;p9"/>
          <p:cNvSpPr txBox="1"/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6" name="Google Shape;46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/>
          <p:nvPr>
            <p:ph idx="1" type="body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/>
        </p:txBody>
      </p:sp>
      <p:sp>
        <p:nvSpPr>
          <p:cNvPr id="51" name="Google Shape;51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rina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hyperlink" Target="mailto:dstadtmiller@jecsd.org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/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Understanding the Dignity for All Students Act (DASA)</a:t>
            </a:r>
            <a:endParaRPr/>
          </a:p>
        </p:txBody>
      </p:sp>
      <p:sp>
        <p:nvSpPr>
          <p:cNvPr id="64" name="Google Shape;64;p13"/>
          <p:cNvSpPr txBox="1"/>
          <p:nvPr>
            <p:ph idx="1" type="subTitle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Daniel Stadtmiller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Director of Health, PE, and Athletics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DASA Coordinator - JEHS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2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can I help as a parent?</a:t>
            </a:r>
            <a:endParaRPr/>
          </a:p>
        </p:txBody>
      </p:sp>
      <p:sp>
        <p:nvSpPr>
          <p:cNvPr id="124" name="Google Shape;124;p22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5" name="Google Shape;125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3502" y="1709377"/>
            <a:ext cx="7592475" cy="2473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3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31" name="Google Shape;13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9175" y="422059"/>
            <a:ext cx="8441525" cy="3899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Questions?</a:t>
            </a:r>
            <a:endParaRPr/>
          </a:p>
        </p:txBody>
      </p:sp>
      <p:sp>
        <p:nvSpPr>
          <p:cNvPr id="137" name="Google Shape;137;p24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Contact Information: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Dan Stadtmiller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Director of Health, PE, and Athletics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DASA Coordinator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315-689-8510 x 1007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dstadtmiller@jecsd.org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DASA?</a:t>
            </a:r>
            <a:endParaRPr/>
          </a:p>
        </p:txBody>
      </p:sp>
      <p:sp>
        <p:nvSpPr>
          <p:cNvPr id="70" name="Google Shape;70;p14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1" name="Google Shape;7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6125" y="1131038"/>
            <a:ext cx="6611725" cy="3796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5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8" name="Google Shape;7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71663" y="85725"/>
            <a:ext cx="5400675" cy="4972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16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5" name="Google Shape;8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07875" y="360865"/>
            <a:ext cx="6452800" cy="4421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7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Bullying can be…</a:t>
            </a:r>
            <a:endParaRPr/>
          </a:p>
        </p:txBody>
      </p:sp>
      <p:sp>
        <p:nvSpPr>
          <p:cNvPr id="91" name="Google Shape;91;p17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Physical - hitting, kicking, spitting, pushing and/or taking personal belongings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Verbal - taunting, malicious teasing, name calling and/or making threats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Psychological - spreading rumors, manipulating social relationships and/or engaging in social exclusion, extortion, and intimidation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Cyber - occurs when harassment or bullying happens through any form of electronic communication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Cyberbullying can occur off campus and is punishable in-school if it could cause a disruption to the building.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considered a DASA-Level Incident?</a:t>
            </a:r>
            <a:endParaRPr/>
          </a:p>
        </p:txBody>
      </p:sp>
      <p:sp>
        <p:nvSpPr>
          <p:cNvPr id="97" name="Google Shape;97;p18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8" name="Google Shape;9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2250" y="1736650"/>
            <a:ext cx="7691149" cy="276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do I file a DASA Complaint?</a:t>
            </a:r>
            <a:endParaRPr/>
          </a:p>
        </p:txBody>
      </p:sp>
      <p:sp>
        <p:nvSpPr>
          <p:cNvPr id="104" name="Google Shape;104;p19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DASA Complaint Forms are available online (DASA Page) and in each buildings main office and guidance office.  Forms should be turned into the building principal or DASA Coordinator. 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DASA Coordinators: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EE - Rob McIntyre and Nicole Bloodgood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MS/JEDIS - Meghan Fedigan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HS - Dan Stadtmiller and Laurie Spencer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0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happens when I file a DASA?</a:t>
            </a:r>
            <a:endParaRPr/>
          </a:p>
        </p:txBody>
      </p:sp>
      <p:sp>
        <p:nvSpPr>
          <p:cNvPr id="110" name="Google Shape;110;p20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1" name="Google Shape;11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9325" y="1609025"/>
            <a:ext cx="7304151" cy="284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happens when I file a DASA?</a:t>
            </a:r>
            <a:endParaRPr/>
          </a:p>
        </p:txBody>
      </p:sp>
      <p:sp>
        <p:nvSpPr>
          <p:cNvPr id="117" name="Google Shape;117;p21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8" name="Google Shape;11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2175" y="1589428"/>
            <a:ext cx="8323925" cy="3180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arina">
  <a:themeElements>
    <a:clrScheme name="Marina">
      <a:dk1>
        <a:srgbClr val="FFFFFF"/>
      </a:dk1>
      <a:lt1>
        <a:srgbClr val="00517C"/>
      </a:lt1>
      <a:dk2>
        <a:srgbClr val="004065"/>
      </a:dk2>
      <a:lt2>
        <a:srgbClr val="CFD8DC"/>
      </a:lt2>
      <a:accent1>
        <a:srgbClr val="0277BD"/>
      </a:accent1>
      <a:accent2>
        <a:srgbClr val="558B2F"/>
      </a:accent2>
      <a:accent3>
        <a:srgbClr val="009688"/>
      </a:accent3>
      <a:accent4>
        <a:srgbClr val="039BE5"/>
      </a:accent4>
      <a:accent5>
        <a:srgbClr val="8BC34A"/>
      </a:accent5>
      <a:accent6>
        <a:srgbClr val="FFEB38"/>
      </a:accent6>
      <a:hlink>
        <a:srgbClr val="8BC34A"/>
      </a:hlink>
      <a:folHlink>
        <a:srgbClr val="8BC34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