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handoutMasterIdLst>
    <p:handoutMasterId r:id="rId23"/>
  </p:handoutMasterIdLst>
  <p:sldIdLst>
    <p:sldId id="379" r:id="rId2"/>
    <p:sldId id="382" r:id="rId3"/>
    <p:sldId id="422" r:id="rId4"/>
    <p:sldId id="400" r:id="rId5"/>
    <p:sldId id="401" r:id="rId6"/>
    <p:sldId id="402" r:id="rId7"/>
    <p:sldId id="403" r:id="rId8"/>
    <p:sldId id="404" r:id="rId9"/>
    <p:sldId id="405" r:id="rId10"/>
    <p:sldId id="406" r:id="rId11"/>
    <p:sldId id="407" r:id="rId12"/>
    <p:sldId id="408" r:id="rId13"/>
    <p:sldId id="409" r:id="rId14"/>
    <p:sldId id="430" r:id="rId15"/>
    <p:sldId id="431" r:id="rId16"/>
    <p:sldId id="432" r:id="rId17"/>
    <p:sldId id="433" r:id="rId18"/>
    <p:sldId id="410" r:id="rId19"/>
    <p:sldId id="411" r:id="rId20"/>
    <p:sldId id="429"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94343" autoAdjust="0"/>
  </p:normalViewPr>
  <p:slideViewPr>
    <p:cSldViewPr>
      <p:cViewPr varScale="1">
        <p:scale>
          <a:sx n="79" d="100"/>
          <a:sy n="79" d="100"/>
        </p:scale>
        <p:origin x="1040" y="58"/>
      </p:cViewPr>
      <p:guideLst>
        <p:guide orient="horz" pos="2160"/>
        <p:guide pos="2880"/>
      </p:guideLst>
    </p:cSldViewPr>
  </p:slideViewPr>
  <p:outlineViewPr>
    <p:cViewPr>
      <p:scale>
        <a:sx n="33" d="100"/>
        <a:sy n="33" d="100"/>
      </p:scale>
      <p:origin x="0" y="73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2120"/>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2120"/>
          </a:xfrm>
          <a:prstGeom prst="rect">
            <a:avLst/>
          </a:prstGeom>
        </p:spPr>
        <p:txBody>
          <a:bodyPr vert="horz" lIns="91413" tIns="45706" rIns="91413" bIns="45706" rtlCol="0"/>
          <a:lstStyle>
            <a:lvl1pPr algn="r">
              <a:defRPr sz="1200"/>
            </a:lvl1pPr>
          </a:lstStyle>
          <a:p>
            <a:fld id="{9C6B97CA-6656-4432-BD36-F3921ACA7B0F}" type="datetimeFigureOut">
              <a:rPr lang="en-US" smtClean="0"/>
              <a:t>5/27/2025</a:t>
            </a:fld>
            <a:endParaRPr lang="en-US"/>
          </a:p>
        </p:txBody>
      </p:sp>
      <p:sp>
        <p:nvSpPr>
          <p:cNvPr id="4" name="Footer Placeholder 3"/>
          <p:cNvSpPr>
            <a:spLocks noGrp="1"/>
          </p:cNvSpPr>
          <p:nvPr>
            <p:ph type="ftr" sz="quarter" idx="2"/>
          </p:nvPr>
        </p:nvSpPr>
        <p:spPr>
          <a:xfrm>
            <a:off x="6" y="8772378"/>
            <a:ext cx="3038475" cy="462120"/>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772378"/>
            <a:ext cx="3038475" cy="462120"/>
          </a:xfrm>
          <a:prstGeom prst="rect">
            <a:avLst/>
          </a:prstGeom>
        </p:spPr>
        <p:txBody>
          <a:bodyPr vert="horz" lIns="91413" tIns="45706" rIns="91413" bIns="45706" rtlCol="0" anchor="b"/>
          <a:lstStyle>
            <a:lvl1pPr algn="r">
              <a:defRPr sz="1200"/>
            </a:lvl1pPr>
          </a:lstStyle>
          <a:p>
            <a:fld id="{08277504-52E7-404F-8579-3C7AA15D03FB}" type="slidenum">
              <a:rPr lang="en-US" smtClean="0"/>
              <a:t>‹#›</a:t>
            </a:fld>
            <a:endParaRPr lang="en-US"/>
          </a:p>
        </p:txBody>
      </p:sp>
    </p:spTree>
    <p:extLst>
      <p:ext uri="{BB962C8B-B14F-4D97-AF65-F5344CB8AC3E}">
        <p14:creationId xmlns:p14="http://schemas.microsoft.com/office/powerpoint/2010/main" val="315909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2120"/>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idx="1"/>
          </p:nvPr>
        </p:nvSpPr>
        <p:spPr>
          <a:xfrm>
            <a:off x="3970343" y="0"/>
            <a:ext cx="3038475" cy="462120"/>
          </a:xfrm>
          <a:prstGeom prst="rect">
            <a:avLst/>
          </a:prstGeom>
        </p:spPr>
        <p:txBody>
          <a:bodyPr vert="horz" lIns="91413" tIns="45706" rIns="91413" bIns="45706" rtlCol="0"/>
          <a:lstStyle>
            <a:lvl1pPr algn="r">
              <a:defRPr sz="1200"/>
            </a:lvl1pPr>
          </a:lstStyle>
          <a:p>
            <a:fld id="{4F3D6F96-135E-424A-B4D3-840412A5C2DB}" type="datetimeFigureOut">
              <a:rPr lang="en-US" smtClean="0"/>
              <a:t>5/27/2025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701677" y="4387771"/>
            <a:ext cx="5607050" cy="4155919"/>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772378"/>
            <a:ext cx="3038475" cy="462120"/>
          </a:xfrm>
          <a:prstGeom prst="rect">
            <a:avLst/>
          </a:prstGeom>
        </p:spPr>
        <p:txBody>
          <a:bodyPr vert="horz" lIns="91413" tIns="45706" rIns="91413"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970343" y="8772378"/>
            <a:ext cx="3038475" cy="462120"/>
          </a:xfrm>
          <a:prstGeom prst="rect">
            <a:avLst/>
          </a:prstGeom>
        </p:spPr>
        <p:txBody>
          <a:bodyPr vert="horz" lIns="91413" tIns="45706" rIns="91413" bIns="45706" rtlCol="0" anchor="b"/>
          <a:lstStyle>
            <a:lvl1pPr algn="r">
              <a:defRPr sz="1200"/>
            </a:lvl1pPr>
          </a:lstStyle>
          <a:p>
            <a:fld id="{0712B902-CA6F-49E3-8994-89C0E7860F60}" type="slidenum">
              <a:rPr lang="en-US" smtClean="0"/>
              <a:t>‹#›</a:t>
            </a:fld>
            <a:endParaRPr lang="en-US"/>
          </a:p>
        </p:txBody>
      </p:sp>
    </p:spTree>
    <p:extLst>
      <p:ext uri="{BB962C8B-B14F-4D97-AF65-F5344CB8AC3E}">
        <p14:creationId xmlns:p14="http://schemas.microsoft.com/office/powerpoint/2010/main" val="248539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2B902-CA6F-49E3-8994-89C0E7860F60}" type="slidenum">
              <a:rPr lang="en-US" smtClean="0"/>
              <a:t>4</a:t>
            </a:fld>
            <a:endParaRPr lang="en-US"/>
          </a:p>
        </p:txBody>
      </p:sp>
    </p:spTree>
    <p:extLst>
      <p:ext uri="{BB962C8B-B14F-4D97-AF65-F5344CB8AC3E}">
        <p14:creationId xmlns:p14="http://schemas.microsoft.com/office/powerpoint/2010/main" val="346467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13</a:t>
            </a:fld>
            <a:endParaRPr lang="en-US"/>
          </a:p>
        </p:txBody>
      </p:sp>
    </p:spTree>
    <p:extLst>
      <p:ext uri="{BB962C8B-B14F-4D97-AF65-F5344CB8AC3E}">
        <p14:creationId xmlns:p14="http://schemas.microsoft.com/office/powerpoint/2010/main" val="357741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14</a:t>
            </a:fld>
            <a:endParaRPr lang="en-US"/>
          </a:p>
        </p:txBody>
      </p:sp>
    </p:spTree>
    <p:extLst>
      <p:ext uri="{BB962C8B-B14F-4D97-AF65-F5344CB8AC3E}">
        <p14:creationId xmlns:p14="http://schemas.microsoft.com/office/powerpoint/2010/main" val="327534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15</a:t>
            </a:fld>
            <a:endParaRPr lang="en-US"/>
          </a:p>
        </p:txBody>
      </p:sp>
    </p:spTree>
    <p:extLst>
      <p:ext uri="{BB962C8B-B14F-4D97-AF65-F5344CB8AC3E}">
        <p14:creationId xmlns:p14="http://schemas.microsoft.com/office/powerpoint/2010/main" val="366239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16</a:t>
            </a:fld>
            <a:endParaRPr lang="en-US"/>
          </a:p>
        </p:txBody>
      </p:sp>
    </p:spTree>
    <p:extLst>
      <p:ext uri="{BB962C8B-B14F-4D97-AF65-F5344CB8AC3E}">
        <p14:creationId xmlns:p14="http://schemas.microsoft.com/office/powerpoint/2010/main" val="248627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17</a:t>
            </a:fld>
            <a:endParaRPr lang="en-US"/>
          </a:p>
        </p:txBody>
      </p:sp>
    </p:spTree>
    <p:extLst>
      <p:ext uri="{BB962C8B-B14F-4D97-AF65-F5344CB8AC3E}">
        <p14:creationId xmlns:p14="http://schemas.microsoft.com/office/powerpoint/2010/main" val="169310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2B902-CA6F-49E3-8994-89C0E7860F60}" type="slidenum">
              <a:rPr lang="en-US" smtClean="0"/>
              <a:t>5</a:t>
            </a:fld>
            <a:endParaRPr lang="en-US"/>
          </a:p>
        </p:txBody>
      </p:sp>
    </p:spTree>
    <p:extLst>
      <p:ext uri="{BB962C8B-B14F-4D97-AF65-F5344CB8AC3E}">
        <p14:creationId xmlns:p14="http://schemas.microsoft.com/office/powerpoint/2010/main" val="333431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2B902-CA6F-49E3-8994-89C0E7860F60}" type="slidenum">
              <a:rPr lang="en-US" smtClean="0"/>
              <a:t>6</a:t>
            </a:fld>
            <a:endParaRPr lang="en-US"/>
          </a:p>
        </p:txBody>
      </p:sp>
    </p:spTree>
    <p:extLst>
      <p:ext uri="{BB962C8B-B14F-4D97-AF65-F5344CB8AC3E}">
        <p14:creationId xmlns:p14="http://schemas.microsoft.com/office/powerpoint/2010/main" val="146470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7</a:t>
            </a:fld>
            <a:endParaRPr lang="en-US"/>
          </a:p>
        </p:txBody>
      </p:sp>
    </p:spTree>
    <p:extLst>
      <p:ext uri="{BB962C8B-B14F-4D97-AF65-F5344CB8AC3E}">
        <p14:creationId xmlns:p14="http://schemas.microsoft.com/office/powerpoint/2010/main" val="97863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8</a:t>
            </a:fld>
            <a:endParaRPr lang="en-US"/>
          </a:p>
        </p:txBody>
      </p:sp>
    </p:spTree>
    <p:extLst>
      <p:ext uri="{BB962C8B-B14F-4D97-AF65-F5344CB8AC3E}">
        <p14:creationId xmlns:p14="http://schemas.microsoft.com/office/powerpoint/2010/main" val="360497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9</a:t>
            </a:fld>
            <a:endParaRPr lang="en-US"/>
          </a:p>
        </p:txBody>
      </p:sp>
    </p:spTree>
    <p:extLst>
      <p:ext uri="{BB962C8B-B14F-4D97-AF65-F5344CB8AC3E}">
        <p14:creationId xmlns:p14="http://schemas.microsoft.com/office/powerpoint/2010/main" val="10790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10</a:t>
            </a:fld>
            <a:endParaRPr lang="en-US"/>
          </a:p>
        </p:txBody>
      </p:sp>
    </p:spTree>
    <p:extLst>
      <p:ext uri="{BB962C8B-B14F-4D97-AF65-F5344CB8AC3E}">
        <p14:creationId xmlns:p14="http://schemas.microsoft.com/office/powerpoint/2010/main" val="306827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2B902-CA6F-49E3-8994-89C0E7860F60}" type="slidenum">
              <a:rPr lang="en-US" smtClean="0"/>
              <a:t>11</a:t>
            </a:fld>
            <a:endParaRPr lang="en-US"/>
          </a:p>
        </p:txBody>
      </p:sp>
    </p:spTree>
    <p:extLst>
      <p:ext uri="{BB962C8B-B14F-4D97-AF65-F5344CB8AC3E}">
        <p14:creationId xmlns:p14="http://schemas.microsoft.com/office/powerpoint/2010/main" val="306025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2B902-CA6F-49E3-8994-89C0E7860F60}" type="slidenum">
              <a:rPr lang="en-US" smtClean="0"/>
              <a:t>12</a:t>
            </a:fld>
            <a:endParaRPr lang="en-US"/>
          </a:p>
        </p:txBody>
      </p:sp>
    </p:spTree>
    <p:extLst>
      <p:ext uri="{BB962C8B-B14F-4D97-AF65-F5344CB8AC3E}">
        <p14:creationId xmlns:p14="http://schemas.microsoft.com/office/powerpoint/2010/main" val="23697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666493-4201-4E39-AB53-D3487B282B00}"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131913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66493-4201-4E39-AB53-D3487B282B00}"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38379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66493-4201-4E39-AB53-D3487B282B00}"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251938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66493-4201-4E39-AB53-D3487B282B00}"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293874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66493-4201-4E39-AB53-D3487B282B00}"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63678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66493-4201-4E39-AB53-D3487B282B00}"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241646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66493-4201-4E39-AB53-D3487B282B00}"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421324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66493-4201-4E39-AB53-D3487B282B00}"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104224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66493-4201-4E39-AB53-D3487B282B00}"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245075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66493-4201-4E39-AB53-D3487B282B00}"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151675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66493-4201-4E39-AB53-D3487B282B00}"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2B5B0-884B-4F6F-87A5-52FDB5372F74}" type="slidenum">
              <a:rPr lang="en-US" smtClean="0"/>
              <a:t>‹#›</a:t>
            </a:fld>
            <a:endParaRPr lang="en-US"/>
          </a:p>
        </p:txBody>
      </p:sp>
    </p:spTree>
    <p:extLst>
      <p:ext uri="{BB962C8B-B14F-4D97-AF65-F5344CB8AC3E}">
        <p14:creationId xmlns:p14="http://schemas.microsoft.com/office/powerpoint/2010/main" val="15468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66493-4201-4E39-AB53-D3487B282B00}" type="datetimeFigureOut">
              <a:rPr lang="en-US" smtClean="0"/>
              <a:t>5/27/2025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2B5B0-884B-4F6F-87A5-52FDB5372F74}" type="slidenum">
              <a:rPr lang="en-US" smtClean="0"/>
              <a:t>‹#›</a:t>
            </a:fld>
            <a:endParaRPr lang="en-US"/>
          </a:p>
        </p:txBody>
      </p:sp>
    </p:spTree>
    <p:extLst>
      <p:ext uri="{BB962C8B-B14F-4D97-AF65-F5344CB8AC3E}">
        <p14:creationId xmlns:p14="http://schemas.microsoft.com/office/powerpoint/2010/main" val="42570786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85800" y="857250"/>
            <a:ext cx="8579598" cy="5099922"/>
          </a:xfrm>
          <a:prstGeom prst="rect">
            <a:avLst/>
          </a:prstGeom>
        </p:spPr>
      </p:pic>
      <p:sp>
        <p:nvSpPr>
          <p:cNvPr id="14" name="任意多边形 13"/>
          <p:cNvSpPr/>
          <p:nvPr/>
        </p:nvSpPr>
        <p:spPr>
          <a:xfrm>
            <a:off x="4709712" y="713422"/>
            <a:ext cx="3226118" cy="5287328"/>
          </a:xfrm>
          <a:custGeom>
            <a:avLst/>
            <a:gdLst>
              <a:gd name="connsiteX0" fmla="*/ 4301184 w 4301184"/>
              <a:gd name="connsiteY0" fmla="*/ 0 h 7544548"/>
              <a:gd name="connsiteX1" fmla="*/ 4295784 w 4301184"/>
              <a:gd name="connsiteY1" fmla="*/ 157060 h 7544548"/>
              <a:gd name="connsiteX2" fmla="*/ 1332781 w 4301184"/>
              <a:gd name="connsiteY2" fmla="*/ 7164722 h 7544548"/>
              <a:gd name="connsiteX3" fmla="*/ 1123876 w 4301184"/>
              <a:gd name="connsiteY3" fmla="*/ 7383469 h 7544548"/>
              <a:gd name="connsiteX4" fmla="*/ 0 w 4301184"/>
              <a:gd name="connsiteY4" fmla="*/ 7544548 h 7544548"/>
              <a:gd name="connsiteX5" fmla="*/ 0 w 4301184"/>
              <a:gd name="connsiteY5" fmla="*/ 7385474 h 7544548"/>
              <a:gd name="connsiteX6" fmla="*/ 86762 w 4301184"/>
              <a:gd name="connsiteY6" fmla="*/ 7294624 h 7544548"/>
              <a:gd name="connsiteX7" fmla="*/ 3049765 w 4301184"/>
              <a:gd name="connsiteY7" fmla="*/ 286963 h 7544548"/>
              <a:gd name="connsiteX8" fmla="*/ 3053483 w 4301184"/>
              <a:gd name="connsiteY8" fmla="*/ 178826 h 7544548"/>
              <a:gd name="connsiteX9" fmla="*/ 4301184 w 4301184"/>
              <a:gd name="connsiteY9" fmla="*/ 0 h 754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1184" h="7544548">
                <a:moveTo>
                  <a:pt x="4301184" y="0"/>
                </a:moveTo>
                <a:lnTo>
                  <a:pt x="4295784" y="157060"/>
                </a:lnTo>
                <a:cubicBezTo>
                  <a:pt x="4137745" y="2810554"/>
                  <a:pt x="3057238" y="5270345"/>
                  <a:pt x="1332781" y="7164722"/>
                </a:cubicBezTo>
                <a:lnTo>
                  <a:pt x="1123876" y="7383469"/>
                </a:lnTo>
                <a:lnTo>
                  <a:pt x="0" y="7544548"/>
                </a:lnTo>
                <a:lnTo>
                  <a:pt x="0" y="7385474"/>
                </a:lnTo>
                <a:lnTo>
                  <a:pt x="86762" y="7294624"/>
                </a:lnTo>
                <a:cubicBezTo>
                  <a:pt x="1811221" y="5400249"/>
                  <a:pt x="2891726" y="2940456"/>
                  <a:pt x="3049765" y="286963"/>
                </a:cubicBezTo>
                <a:lnTo>
                  <a:pt x="3053483" y="178826"/>
                </a:lnTo>
                <a:lnTo>
                  <a:pt x="4301184"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任意多边形 4"/>
          <p:cNvSpPr/>
          <p:nvPr/>
        </p:nvSpPr>
        <p:spPr>
          <a:xfrm>
            <a:off x="4724399" y="857250"/>
            <a:ext cx="4440079" cy="5143500"/>
          </a:xfrm>
          <a:custGeom>
            <a:avLst/>
            <a:gdLst>
              <a:gd name="connsiteX0" fmla="*/ 4192698 w 6307366"/>
              <a:gd name="connsiteY0" fmla="*/ 0 h 6858001"/>
              <a:gd name="connsiteX1" fmla="*/ 6307366 w 6307366"/>
              <a:gd name="connsiteY1" fmla="*/ 0 h 6858001"/>
              <a:gd name="connsiteX2" fmla="*/ 6307366 w 6307366"/>
              <a:gd name="connsiteY2" fmla="*/ 6858001 h 6858001"/>
              <a:gd name="connsiteX3" fmla="*/ 0 w 6307366"/>
              <a:gd name="connsiteY3" fmla="*/ 6858001 h 6858001"/>
              <a:gd name="connsiteX4" fmla="*/ 237828 w 6307366"/>
              <a:gd name="connsiteY4" fmla="*/ 6671105 h 6858001"/>
              <a:gd name="connsiteX5" fmla="*/ 4165070 w 6307366"/>
              <a:gd name="connsiteY5" fmla="*/ 154705 h 6858001"/>
              <a:gd name="connsiteX6" fmla="*/ 4192698 w 6307366"/>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66" h="6858001">
                <a:moveTo>
                  <a:pt x="4192698" y="0"/>
                </a:moveTo>
                <a:lnTo>
                  <a:pt x="6307366" y="0"/>
                </a:lnTo>
                <a:lnTo>
                  <a:pt x="6307366" y="6858001"/>
                </a:lnTo>
                <a:lnTo>
                  <a:pt x="0" y="6858001"/>
                </a:lnTo>
                <a:lnTo>
                  <a:pt x="237828" y="6671105"/>
                </a:lnTo>
                <a:cubicBezTo>
                  <a:pt x="2213606" y="5040549"/>
                  <a:pt x="3632166" y="2758935"/>
                  <a:pt x="4165070" y="154705"/>
                </a:cubicBezTo>
                <a:lnTo>
                  <a:pt x="4192698" y="0"/>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nvSpPr>
        <p:spPr>
          <a:xfrm>
            <a:off x="4391070" y="4046932"/>
            <a:ext cx="1400768" cy="1400768"/>
          </a:xfrm>
          <a:prstGeom prst="ellipse">
            <a:avLst/>
          </a:prstGeom>
          <a:solidFill>
            <a:srgbClr val="F7B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p:cNvSpPr txBox="1"/>
          <p:nvPr/>
        </p:nvSpPr>
        <p:spPr>
          <a:xfrm>
            <a:off x="6154579" y="4342880"/>
            <a:ext cx="3218021" cy="523220"/>
          </a:xfrm>
          <a:prstGeom prst="rect">
            <a:avLst/>
          </a:prstGeom>
          <a:noFill/>
        </p:spPr>
        <p:txBody>
          <a:bodyPr wrap="square" rtlCol="0">
            <a:spAutoFit/>
          </a:bodyPr>
          <a:lstStyle/>
          <a:p>
            <a:r>
              <a:rPr lang="en-US" altLang="zh-CN" sz="2800" b="1" dirty="0">
                <a:solidFill>
                  <a:schemeClr val="bg1"/>
                </a:solidFill>
                <a:latin typeface="Palatino Bold" charset="0"/>
                <a:ea typeface="汉真广标" panose="02010609000101010101" pitchFamily="49" charset="-122"/>
                <a:cs typeface="Palatino Bold" charset="0"/>
              </a:rPr>
              <a:t>Jordan-Elbridge</a:t>
            </a:r>
          </a:p>
        </p:txBody>
      </p:sp>
      <p:sp>
        <p:nvSpPr>
          <p:cNvPr id="27" name="文本框 26"/>
          <p:cNvSpPr txBox="1"/>
          <p:nvPr/>
        </p:nvSpPr>
        <p:spPr>
          <a:xfrm>
            <a:off x="6540341" y="4729118"/>
            <a:ext cx="2641283" cy="300082"/>
          </a:xfrm>
          <a:prstGeom prst="rect">
            <a:avLst/>
          </a:prstGeom>
          <a:noFill/>
        </p:spPr>
        <p:txBody>
          <a:bodyPr wrap="square" rtlCol="0">
            <a:spAutoFit/>
          </a:bodyPr>
          <a:lstStyle/>
          <a:p>
            <a:r>
              <a:rPr lang="en-US" altLang="zh-CN" sz="1350" b="1" dirty="0">
                <a:solidFill>
                  <a:schemeClr val="bg1"/>
                </a:solidFill>
                <a:latin typeface="Palatino Bold" charset="0"/>
                <a:ea typeface="微软雅黑" panose="020B0503020204020204" pitchFamily="34" charset="-122"/>
                <a:cs typeface="Palatino Bold" charset="0"/>
              </a:rPr>
              <a:t>Central School District</a:t>
            </a:r>
          </a:p>
        </p:txBody>
      </p:sp>
      <p:sp>
        <p:nvSpPr>
          <p:cNvPr id="6" name="文本框 24"/>
          <p:cNvSpPr txBox="1"/>
          <p:nvPr/>
        </p:nvSpPr>
        <p:spPr>
          <a:xfrm>
            <a:off x="5983128" y="5029200"/>
            <a:ext cx="3100389" cy="584775"/>
          </a:xfrm>
          <a:prstGeom prst="rect">
            <a:avLst/>
          </a:prstGeom>
          <a:noFill/>
        </p:spPr>
        <p:txBody>
          <a:bodyPr wrap="square" rtlCol="0">
            <a:spAutoFit/>
          </a:bodyPr>
          <a:lstStyle/>
          <a:p>
            <a:pPr algn="ctr"/>
            <a:r>
              <a:rPr lang="en-US" altLang="zh-CN" sz="1600" dirty="0">
                <a:solidFill>
                  <a:schemeClr val="bg1"/>
                </a:solidFill>
                <a:latin typeface="Palatino Regular" charset="0"/>
                <a:ea typeface="汉真广标" panose="02010609000101010101" pitchFamily="49" charset="-122"/>
                <a:cs typeface="Palatino Regular" charset="0"/>
              </a:rPr>
              <a:t>2025-2026 Proposed </a:t>
            </a:r>
            <a:r>
              <a:rPr lang="en-US" altLang="zh-CN" sz="1600" dirty="0" smtClean="0">
                <a:solidFill>
                  <a:schemeClr val="bg1"/>
                </a:solidFill>
                <a:latin typeface="Palatino Regular" charset="0"/>
                <a:ea typeface="汉真广标" panose="02010609000101010101" pitchFamily="49" charset="-122"/>
                <a:cs typeface="Palatino Regular" charset="0"/>
              </a:rPr>
              <a:t>Budget #2</a:t>
            </a:r>
          </a:p>
          <a:p>
            <a:pPr algn="ctr"/>
            <a:r>
              <a:rPr lang="en-US" altLang="zh-CN" sz="1600" dirty="0" smtClean="0">
                <a:solidFill>
                  <a:schemeClr val="bg1"/>
                </a:solidFill>
                <a:latin typeface="Palatino Regular" charset="0"/>
                <a:ea typeface="汉真广标" panose="02010609000101010101" pitchFamily="49" charset="-122"/>
                <a:cs typeface="Palatino Regular" charset="0"/>
              </a:rPr>
              <a:t>REVOTE</a:t>
            </a:r>
            <a:endParaRPr lang="en-US" altLang="zh-CN" sz="1600" dirty="0">
              <a:solidFill>
                <a:schemeClr val="bg1"/>
              </a:solidFill>
              <a:latin typeface="Palatino Regular" charset="0"/>
              <a:ea typeface="汉真广标" panose="02010609000101010101" pitchFamily="49" charset="-122"/>
              <a:cs typeface="Palatino Regular" charset="0"/>
            </a:endParaRPr>
          </a:p>
        </p:txBody>
      </p:sp>
      <p:sp>
        <p:nvSpPr>
          <p:cNvPr id="7" name="文本框 26"/>
          <p:cNvSpPr txBox="1"/>
          <p:nvPr/>
        </p:nvSpPr>
        <p:spPr>
          <a:xfrm>
            <a:off x="5574031" y="5584984"/>
            <a:ext cx="3509486" cy="253916"/>
          </a:xfrm>
          <a:prstGeom prst="rect">
            <a:avLst/>
          </a:prstGeom>
          <a:noFill/>
        </p:spPr>
        <p:txBody>
          <a:bodyPr wrap="square" rtlCol="0">
            <a:spAutoFit/>
          </a:bodyPr>
          <a:lstStyle/>
          <a:p>
            <a:r>
              <a:rPr lang="en-US" altLang="zh-CN" sz="1050" dirty="0">
                <a:solidFill>
                  <a:schemeClr val="bg1"/>
                </a:solidFill>
                <a:latin typeface="Palatino Regular" charset="0"/>
                <a:ea typeface="微软雅黑" panose="020B0503020204020204" pitchFamily="34" charset="-122"/>
                <a:cs typeface="Palatino Regular" charset="0"/>
              </a:rPr>
              <a:t>Cultivating the </a:t>
            </a:r>
            <a:r>
              <a:rPr lang="en-US" altLang="zh-CN" sz="1050" u="sng" dirty="0">
                <a:solidFill>
                  <a:schemeClr val="bg1"/>
                </a:solidFill>
                <a:latin typeface="Palatino Regular" charset="0"/>
                <a:ea typeface="微软雅黑" panose="020B0503020204020204" pitchFamily="34" charset="-122"/>
                <a:cs typeface="Palatino Regular" charset="0"/>
              </a:rPr>
              <a:t>best</a:t>
            </a:r>
            <a:r>
              <a:rPr lang="en-US" altLang="zh-CN" sz="1050" dirty="0">
                <a:solidFill>
                  <a:schemeClr val="bg1"/>
                </a:solidFill>
                <a:latin typeface="Palatino Regular" charset="0"/>
                <a:ea typeface="微软雅黑" panose="020B0503020204020204" pitchFamily="34" charset="-122"/>
                <a:cs typeface="Palatino Regular" charset="0"/>
              </a:rPr>
              <a:t> in personal growth and achievement</a:t>
            </a:r>
          </a:p>
        </p:txBody>
      </p:sp>
      <p:sp>
        <p:nvSpPr>
          <p:cNvPr id="8" name="Oval 7"/>
          <p:cNvSpPr/>
          <p:nvPr/>
        </p:nvSpPr>
        <p:spPr>
          <a:xfrm>
            <a:off x="4469130" y="4124801"/>
            <a:ext cx="1244700" cy="1244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JE_eagle"/>
          <p:cNvPicPr>
            <a:picLocks noChangeAspect="1"/>
          </p:cNvPicPr>
          <p:nvPr/>
        </p:nvPicPr>
        <p:blipFill>
          <a:blip r:embed="rId4"/>
          <a:stretch>
            <a:fillRect/>
          </a:stretch>
        </p:blipFill>
        <p:spPr>
          <a:xfrm>
            <a:off x="4585811" y="4381500"/>
            <a:ext cx="1011555" cy="745808"/>
          </a:xfrm>
          <a:prstGeom prst="rect">
            <a:avLst/>
          </a:prstGeom>
        </p:spPr>
      </p:pic>
    </p:spTree>
    <p:custDataLst>
      <p:tags r:id="rId1"/>
    </p:custDataLst>
    <p:extLst>
      <p:ext uri="{BB962C8B-B14F-4D97-AF65-F5344CB8AC3E}">
        <p14:creationId xmlns:p14="http://schemas.microsoft.com/office/powerpoint/2010/main" val="380361072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9375708"/>
              </p:ext>
            </p:extLst>
          </p:nvPr>
        </p:nvGraphicFramePr>
        <p:xfrm>
          <a:off x="435351" y="762000"/>
          <a:ext cx="6400799" cy="5956392"/>
        </p:xfrm>
        <a:graphic>
          <a:graphicData uri="http://schemas.openxmlformats.org/drawingml/2006/table">
            <a:tbl>
              <a:tblPr firstRow="1" bandRow="1">
                <a:tableStyleId>{5C22544A-7EE6-4342-B048-85BDC9FD1C3A}</a:tableStyleId>
              </a:tblPr>
              <a:tblGrid>
                <a:gridCol w="289559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696885">
                <a:tc>
                  <a:txBody>
                    <a:bodyPr/>
                    <a:lstStyle/>
                    <a:p>
                      <a:pPr algn="ctr"/>
                      <a:r>
                        <a:rPr lang="en-US" sz="1350" dirty="0"/>
                        <a:t>Revenue</a:t>
                      </a:r>
                      <a:r>
                        <a:rPr lang="en-US" sz="1350" baseline="0" dirty="0"/>
                        <a:t> Source</a:t>
                      </a:r>
                      <a:endParaRPr lang="en-US" sz="1350" dirty="0"/>
                    </a:p>
                  </a:txBody>
                  <a:tcPr/>
                </a:tc>
                <a:tc>
                  <a:txBody>
                    <a:bodyPr/>
                    <a:lstStyle/>
                    <a:p>
                      <a:pPr algn="ctr"/>
                      <a:r>
                        <a:rPr lang="en-US" sz="1400" dirty="0"/>
                        <a:t>2024-25</a:t>
                      </a:r>
                      <a:endParaRPr lang="en-US" sz="1350" dirty="0"/>
                    </a:p>
                    <a:p>
                      <a:pPr algn="ctr"/>
                      <a:r>
                        <a:rPr lang="en-US" sz="1350" dirty="0"/>
                        <a:t>Revised Revenues</a:t>
                      </a:r>
                    </a:p>
                  </a:txBody>
                  <a:tcPr/>
                </a:tc>
                <a:tc>
                  <a:txBody>
                    <a:bodyPr/>
                    <a:lstStyle/>
                    <a:p>
                      <a:pPr algn="ctr"/>
                      <a:r>
                        <a:rPr lang="en-US" sz="1400" dirty="0"/>
                        <a:t>2025-26</a:t>
                      </a:r>
                      <a:endParaRPr lang="en-US" sz="1350" dirty="0"/>
                    </a:p>
                    <a:p>
                      <a:pPr algn="ctr"/>
                      <a:r>
                        <a:rPr lang="en-US" sz="1350" dirty="0"/>
                        <a:t>Estimated</a:t>
                      </a:r>
                      <a:r>
                        <a:rPr lang="en-US" sz="1350" baseline="0" dirty="0"/>
                        <a:t> Revenue</a:t>
                      </a:r>
                      <a:endParaRPr lang="en-US" sz="1350" dirty="0"/>
                    </a:p>
                  </a:txBody>
                  <a:tcPr/>
                </a:tc>
                <a:tc>
                  <a:txBody>
                    <a:bodyPr/>
                    <a:lstStyle/>
                    <a:p>
                      <a:pPr algn="ctr"/>
                      <a:r>
                        <a:rPr lang="en-US" sz="1350" dirty="0"/>
                        <a:t>% Increase/</a:t>
                      </a:r>
                    </a:p>
                    <a:p>
                      <a:pPr algn="ctr"/>
                      <a:r>
                        <a:rPr lang="en-US" sz="1350" dirty="0"/>
                        <a:t>(Decrease)</a:t>
                      </a:r>
                    </a:p>
                  </a:txBody>
                  <a:tcPr/>
                </a:tc>
                <a:extLst>
                  <a:ext uri="{0D108BD9-81ED-4DB2-BD59-A6C34878D82A}">
                    <a16:rowId xmlns:a16="http://schemas.microsoft.com/office/drawing/2014/main" val="10000"/>
                  </a:ext>
                </a:extLst>
              </a:tr>
              <a:tr h="292242">
                <a:tc>
                  <a:txBody>
                    <a:bodyPr/>
                    <a:lstStyle/>
                    <a:p>
                      <a:r>
                        <a:rPr lang="en-US" sz="1350" dirty="0"/>
                        <a:t>Tax Levy  (including STAR)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50" dirty="0">
                          <a:solidFill>
                            <a:schemeClr val="tx1"/>
                          </a:solidFill>
                        </a:rPr>
                        <a:t>13,200,000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rPr>
                        <a:t>13,312,200</a:t>
                      </a:r>
                      <a:endParaRPr lang="en-US" sz="1350" dirty="0">
                        <a:solidFill>
                          <a:schemeClr val="tx1"/>
                        </a:solidFill>
                      </a:endParaRPr>
                    </a:p>
                  </a:txBody>
                  <a:tcPr>
                    <a:solidFill>
                      <a:srgbClr val="FFFF00"/>
                    </a:solidFill>
                  </a:tcPr>
                </a:tc>
                <a:tc>
                  <a:txBody>
                    <a:bodyPr/>
                    <a:lstStyle/>
                    <a:p>
                      <a:pPr algn="r"/>
                      <a:endParaRPr lang="en-US" sz="1350" b="1" dirty="0"/>
                    </a:p>
                  </a:txBody>
                  <a:tcPr>
                    <a:solidFill>
                      <a:srgbClr val="FFFF00"/>
                    </a:solidFill>
                  </a:tcPr>
                </a:tc>
                <a:extLst>
                  <a:ext uri="{0D108BD9-81ED-4DB2-BD59-A6C34878D82A}">
                    <a16:rowId xmlns:a16="http://schemas.microsoft.com/office/drawing/2014/main" val="10001"/>
                  </a:ext>
                </a:extLst>
              </a:tr>
              <a:tr h="292242">
                <a:tc>
                  <a:txBody>
                    <a:bodyPr/>
                    <a:lstStyle/>
                    <a:p>
                      <a:r>
                        <a:rPr lang="en-US" sz="1350" dirty="0"/>
                        <a:t>Other Tax Items</a:t>
                      </a:r>
                    </a:p>
                  </a:txBody>
                  <a:tcPr/>
                </a:tc>
                <a:tc>
                  <a:txBody>
                    <a:bodyPr/>
                    <a:lstStyle/>
                    <a:p>
                      <a:pPr algn="r"/>
                      <a:r>
                        <a:rPr lang="en-US" sz="1350" dirty="0">
                          <a:solidFill>
                            <a:schemeClr val="tx1"/>
                          </a:solidFill>
                        </a:rPr>
                        <a:t>596,552</a:t>
                      </a:r>
                    </a:p>
                  </a:txBody>
                  <a:tcPr/>
                </a:tc>
                <a:tc>
                  <a:txBody>
                    <a:bodyPr/>
                    <a:lstStyle/>
                    <a:p>
                      <a:pPr algn="r"/>
                      <a:r>
                        <a:rPr lang="en-US" sz="1350" dirty="0">
                          <a:solidFill>
                            <a:schemeClr val="tx1"/>
                          </a:solidFill>
                        </a:rPr>
                        <a:t>597,749</a:t>
                      </a:r>
                    </a:p>
                  </a:txBody>
                  <a:tcPr/>
                </a:tc>
                <a:tc>
                  <a:txBody>
                    <a:bodyPr/>
                    <a:lstStyle/>
                    <a:p>
                      <a:pPr algn="ctr"/>
                      <a:r>
                        <a:rPr lang="en-US" sz="1350" dirty="0">
                          <a:solidFill>
                            <a:schemeClr val="tx1"/>
                          </a:solidFill>
                        </a:rPr>
                        <a:t>0.2%</a:t>
                      </a:r>
                    </a:p>
                  </a:txBody>
                  <a:tcPr/>
                </a:tc>
                <a:extLst>
                  <a:ext uri="{0D108BD9-81ED-4DB2-BD59-A6C34878D82A}">
                    <a16:rowId xmlns:a16="http://schemas.microsoft.com/office/drawing/2014/main" val="10002"/>
                  </a:ext>
                </a:extLst>
              </a:tr>
              <a:tr h="292242">
                <a:tc>
                  <a:txBody>
                    <a:bodyPr/>
                    <a:lstStyle/>
                    <a:p>
                      <a:r>
                        <a:rPr lang="en-US" sz="1350" dirty="0"/>
                        <a:t>Non-property Taxes</a:t>
                      </a:r>
                    </a:p>
                  </a:txBody>
                  <a:tcPr/>
                </a:tc>
                <a:tc>
                  <a:txBody>
                    <a:bodyPr/>
                    <a:lstStyle/>
                    <a:p>
                      <a:pPr algn="r"/>
                      <a:r>
                        <a:rPr lang="en-US" sz="1350" dirty="0">
                          <a:solidFill>
                            <a:schemeClr val="tx1"/>
                          </a:solidFill>
                        </a:rPr>
                        <a:t>20,000</a:t>
                      </a:r>
                    </a:p>
                  </a:txBody>
                  <a:tcPr/>
                </a:tc>
                <a:tc>
                  <a:txBody>
                    <a:bodyPr/>
                    <a:lstStyle/>
                    <a:p>
                      <a:pPr algn="r"/>
                      <a:r>
                        <a:rPr lang="en-US" sz="1350" dirty="0">
                          <a:solidFill>
                            <a:schemeClr val="tx1"/>
                          </a:solidFill>
                        </a:rPr>
                        <a:t>20,000</a:t>
                      </a:r>
                    </a:p>
                  </a:txBody>
                  <a:tcPr/>
                </a:tc>
                <a:tc>
                  <a:txBody>
                    <a:bodyPr/>
                    <a:lstStyle/>
                    <a:p>
                      <a:pPr algn="ctr"/>
                      <a:r>
                        <a:rPr lang="en-US" sz="1350" dirty="0">
                          <a:solidFill>
                            <a:schemeClr val="tx1"/>
                          </a:solidFill>
                        </a:rPr>
                        <a:t>0%</a:t>
                      </a:r>
                    </a:p>
                  </a:txBody>
                  <a:tcPr/>
                </a:tc>
                <a:extLst>
                  <a:ext uri="{0D108BD9-81ED-4DB2-BD59-A6C34878D82A}">
                    <a16:rowId xmlns:a16="http://schemas.microsoft.com/office/drawing/2014/main" val="10003"/>
                  </a:ext>
                </a:extLst>
              </a:tr>
              <a:tr h="292242">
                <a:tc>
                  <a:txBody>
                    <a:bodyPr/>
                    <a:lstStyle/>
                    <a:p>
                      <a:r>
                        <a:rPr lang="en-US" sz="1350" dirty="0"/>
                        <a:t>Charges</a:t>
                      </a:r>
                      <a:r>
                        <a:rPr lang="en-US" sz="1350" baseline="0" dirty="0"/>
                        <a:t> for Services</a:t>
                      </a:r>
                      <a:endParaRPr lang="en-US" sz="1350" dirty="0"/>
                    </a:p>
                  </a:txBody>
                  <a:tcPr/>
                </a:tc>
                <a:tc>
                  <a:txBody>
                    <a:bodyPr/>
                    <a:lstStyle/>
                    <a:p>
                      <a:pPr algn="r"/>
                      <a:r>
                        <a:rPr lang="en-US" sz="1350" dirty="0">
                          <a:solidFill>
                            <a:schemeClr val="tx1"/>
                          </a:solidFill>
                        </a:rPr>
                        <a:t>35,000</a:t>
                      </a:r>
                    </a:p>
                  </a:txBody>
                  <a:tcPr/>
                </a:tc>
                <a:tc>
                  <a:txBody>
                    <a:bodyPr/>
                    <a:lstStyle/>
                    <a:p>
                      <a:pPr algn="r"/>
                      <a:r>
                        <a:rPr lang="en-US" sz="1350" dirty="0">
                          <a:solidFill>
                            <a:schemeClr val="tx1"/>
                          </a:solidFill>
                        </a:rPr>
                        <a:t>35,000</a:t>
                      </a:r>
                    </a:p>
                  </a:txBody>
                  <a:tcPr/>
                </a:tc>
                <a:tc>
                  <a:txBody>
                    <a:bodyPr/>
                    <a:lstStyle/>
                    <a:p>
                      <a:pPr algn="ctr"/>
                      <a:r>
                        <a:rPr lang="en-US" sz="1350" dirty="0">
                          <a:solidFill>
                            <a:schemeClr val="tx1"/>
                          </a:solidFill>
                        </a:rPr>
                        <a:t>0%</a:t>
                      </a:r>
                    </a:p>
                  </a:txBody>
                  <a:tcPr/>
                </a:tc>
                <a:extLst>
                  <a:ext uri="{0D108BD9-81ED-4DB2-BD59-A6C34878D82A}">
                    <a16:rowId xmlns:a16="http://schemas.microsoft.com/office/drawing/2014/main" val="10004"/>
                  </a:ext>
                </a:extLst>
              </a:tr>
              <a:tr h="292242">
                <a:tc>
                  <a:txBody>
                    <a:bodyPr/>
                    <a:lstStyle/>
                    <a:p>
                      <a:r>
                        <a:rPr lang="en-US" sz="1350" dirty="0"/>
                        <a:t>Use</a:t>
                      </a:r>
                      <a:r>
                        <a:rPr lang="en-US" sz="1350" baseline="0" dirty="0"/>
                        <a:t> of Property</a:t>
                      </a:r>
                      <a:endParaRPr lang="en-US" sz="1350" dirty="0"/>
                    </a:p>
                  </a:txBody>
                  <a:tcPr/>
                </a:tc>
                <a:tc>
                  <a:txBody>
                    <a:bodyPr/>
                    <a:lstStyle/>
                    <a:p>
                      <a:pPr algn="r"/>
                      <a:r>
                        <a:rPr lang="en-US" sz="1350" dirty="0">
                          <a:solidFill>
                            <a:schemeClr val="tx1"/>
                          </a:solidFill>
                        </a:rPr>
                        <a:t>82,000</a:t>
                      </a:r>
                    </a:p>
                  </a:txBody>
                  <a:tcPr/>
                </a:tc>
                <a:tc>
                  <a:txBody>
                    <a:bodyPr/>
                    <a:lstStyle/>
                    <a:p>
                      <a:pPr algn="r"/>
                      <a:r>
                        <a:rPr lang="en-US" sz="1350" dirty="0">
                          <a:solidFill>
                            <a:schemeClr val="tx1"/>
                          </a:solidFill>
                        </a:rPr>
                        <a:t>82,000</a:t>
                      </a:r>
                    </a:p>
                  </a:txBody>
                  <a:tcPr/>
                </a:tc>
                <a:tc>
                  <a:txBody>
                    <a:bodyPr/>
                    <a:lstStyle/>
                    <a:p>
                      <a:pPr algn="ctr"/>
                      <a:r>
                        <a:rPr lang="en-US" sz="1350" dirty="0">
                          <a:solidFill>
                            <a:schemeClr val="tx1"/>
                          </a:solidFill>
                        </a:rPr>
                        <a:t>0%</a:t>
                      </a:r>
                    </a:p>
                  </a:txBody>
                  <a:tcPr/>
                </a:tc>
                <a:extLst>
                  <a:ext uri="{0D108BD9-81ED-4DB2-BD59-A6C34878D82A}">
                    <a16:rowId xmlns:a16="http://schemas.microsoft.com/office/drawing/2014/main" val="10005"/>
                  </a:ext>
                </a:extLst>
              </a:tr>
              <a:tr h="292242">
                <a:tc>
                  <a:txBody>
                    <a:bodyPr/>
                    <a:lstStyle/>
                    <a:p>
                      <a:r>
                        <a:rPr lang="en-US" sz="1350" dirty="0"/>
                        <a:t>Miscellaneous &amp; Interest</a:t>
                      </a:r>
                    </a:p>
                  </a:txBody>
                  <a:tcPr/>
                </a:tc>
                <a:tc>
                  <a:txBody>
                    <a:bodyPr/>
                    <a:lstStyle/>
                    <a:p>
                      <a:pPr algn="r"/>
                      <a:r>
                        <a:rPr lang="en-US" sz="1350" dirty="0">
                          <a:solidFill>
                            <a:schemeClr val="tx1"/>
                          </a:solidFill>
                        </a:rPr>
                        <a:t>545,000</a:t>
                      </a:r>
                    </a:p>
                  </a:txBody>
                  <a:tcPr/>
                </a:tc>
                <a:tc>
                  <a:txBody>
                    <a:bodyPr/>
                    <a:lstStyle/>
                    <a:p>
                      <a:pPr algn="r"/>
                      <a:r>
                        <a:rPr lang="en-US" sz="1350" dirty="0">
                          <a:solidFill>
                            <a:schemeClr val="tx1"/>
                          </a:solidFill>
                        </a:rPr>
                        <a:t>864,715</a:t>
                      </a:r>
                    </a:p>
                  </a:txBody>
                  <a:tcPr/>
                </a:tc>
                <a:tc>
                  <a:txBody>
                    <a:bodyPr/>
                    <a:lstStyle/>
                    <a:p>
                      <a:pPr algn="ctr"/>
                      <a:r>
                        <a:rPr lang="en-US" sz="1350" dirty="0" smtClean="0">
                          <a:solidFill>
                            <a:schemeClr val="tx1"/>
                          </a:solidFill>
                        </a:rPr>
                        <a:t>58.7%</a:t>
                      </a:r>
                      <a:endParaRPr lang="en-US" sz="1350" dirty="0">
                        <a:solidFill>
                          <a:schemeClr val="tx1"/>
                        </a:solidFill>
                      </a:endParaRPr>
                    </a:p>
                  </a:txBody>
                  <a:tcPr/>
                </a:tc>
                <a:extLst>
                  <a:ext uri="{0D108BD9-81ED-4DB2-BD59-A6C34878D82A}">
                    <a16:rowId xmlns:a16="http://schemas.microsoft.com/office/drawing/2014/main" val="10006"/>
                  </a:ext>
                </a:extLst>
              </a:tr>
              <a:tr h="292242">
                <a:tc>
                  <a:txBody>
                    <a:bodyPr/>
                    <a:lstStyle/>
                    <a:p>
                      <a:r>
                        <a:rPr lang="en-US" sz="1350" dirty="0"/>
                        <a:t>State Aid</a:t>
                      </a:r>
                    </a:p>
                  </a:txBody>
                  <a:tcPr/>
                </a:tc>
                <a:tc>
                  <a:txBody>
                    <a:bodyPr/>
                    <a:lstStyle/>
                    <a:p>
                      <a:pPr algn="r"/>
                      <a:r>
                        <a:rPr lang="en-US" sz="1350" dirty="0">
                          <a:solidFill>
                            <a:schemeClr val="tx1"/>
                          </a:solidFill>
                        </a:rPr>
                        <a:t>19,192,648</a:t>
                      </a:r>
                    </a:p>
                  </a:txBody>
                  <a:tcPr/>
                </a:tc>
                <a:tc>
                  <a:txBody>
                    <a:bodyPr/>
                    <a:lstStyle/>
                    <a:p>
                      <a:pPr algn="r"/>
                      <a:r>
                        <a:rPr lang="en-US" sz="1350" dirty="0">
                          <a:solidFill>
                            <a:schemeClr val="tx1"/>
                          </a:solidFill>
                        </a:rPr>
                        <a:t>20,062,536</a:t>
                      </a:r>
                    </a:p>
                  </a:txBody>
                  <a:tcPr/>
                </a:tc>
                <a:tc>
                  <a:txBody>
                    <a:bodyPr/>
                    <a:lstStyle/>
                    <a:p>
                      <a:pPr algn="ctr"/>
                      <a:r>
                        <a:rPr lang="en-US" sz="1350" dirty="0" smtClean="0">
                          <a:solidFill>
                            <a:schemeClr val="tx1"/>
                          </a:solidFill>
                        </a:rPr>
                        <a:t>4.5%</a:t>
                      </a:r>
                      <a:endParaRPr lang="en-US" sz="1350" dirty="0">
                        <a:solidFill>
                          <a:schemeClr val="tx1"/>
                        </a:solidFill>
                      </a:endParaRPr>
                    </a:p>
                  </a:txBody>
                  <a:tcPr/>
                </a:tc>
                <a:extLst>
                  <a:ext uri="{0D108BD9-81ED-4DB2-BD59-A6C34878D82A}">
                    <a16:rowId xmlns:a16="http://schemas.microsoft.com/office/drawing/2014/main" val="976481325"/>
                  </a:ext>
                </a:extLst>
              </a:tr>
              <a:tr h="292242">
                <a:tc>
                  <a:txBody>
                    <a:bodyPr/>
                    <a:lstStyle/>
                    <a:p>
                      <a:r>
                        <a:rPr lang="en-US" sz="1350" dirty="0"/>
                        <a:t>Federal Medicaid</a:t>
                      </a:r>
                      <a:r>
                        <a:rPr lang="en-US" sz="1350" baseline="0" dirty="0"/>
                        <a:t> Revenue</a:t>
                      </a:r>
                      <a:endParaRPr lang="en-US" sz="1350" dirty="0"/>
                    </a:p>
                  </a:txBody>
                  <a:tcPr/>
                </a:tc>
                <a:tc>
                  <a:txBody>
                    <a:bodyPr/>
                    <a:lstStyle/>
                    <a:p>
                      <a:pPr algn="r"/>
                      <a:r>
                        <a:rPr lang="en-US" sz="1350" dirty="0">
                          <a:solidFill>
                            <a:schemeClr val="tx1"/>
                          </a:solidFill>
                        </a:rPr>
                        <a:t>25,000</a:t>
                      </a:r>
                    </a:p>
                  </a:txBody>
                  <a:tcPr/>
                </a:tc>
                <a:tc>
                  <a:txBody>
                    <a:bodyPr/>
                    <a:lstStyle/>
                    <a:p>
                      <a:pPr algn="r"/>
                      <a:r>
                        <a:rPr lang="en-US" sz="1350" dirty="0">
                          <a:solidFill>
                            <a:schemeClr val="tx1"/>
                          </a:solidFill>
                        </a:rPr>
                        <a:t>25,000</a:t>
                      </a:r>
                    </a:p>
                  </a:txBody>
                  <a:tcPr/>
                </a:tc>
                <a:tc>
                  <a:txBody>
                    <a:bodyPr/>
                    <a:lstStyle/>
                    <a:p>
                      <a:pPr algn="ctr"/>
                      <a:r>
                        <a:rPr lang="en-US" sz="1350" dirty="0">
                          <a:solidFill>
                            <a:schemeClr val="tx1"/>
                          </a:solidFill>
                        </a:rPr>
                        <a:t>0%</a:t>
                      </a:r>
                    </a:p>
                  </a:txBody>
                  <a:tcPr/>
                </a:tc>
                <a:extLst>
                  <a:ext uri="{0D108BD9-81ED-4DB2-BD59-A6C34878D82A}">
                    <a16:rowId xmlns:a16="http://schemas.microsoft.com/office/drawing/2014/main" val="914201658"/>
                  </a:ext>
                </a:extLst>
              </a:tr>
              <a:tr h="299317">
                <a:tc>
                  <a:txBody>
                    <a:bodyPr/>
                    <a:lstStyle/>
                    <a:p>
                      <a:r>
                        <a:rPr lang="en-US" sz="1350" dirty="0" err="1"/>
                        <a:t>Interfund</a:t>
                      </a:r>
                      <a:r>
                        <a:rPr lang="en-US" sz="1350" dirty="0"/>
                        <a:t> Transfer-EBALR</a:t>
                      </a:r>
                    </a:p>
                  </a:txBody>
                  <a:tcPr/>
                </a:tc>
                <a:tc>
                  <a:txBody>
                    <a:bodyPr/>
                    <a:lstStyle/>
                    <a:p>
                      <a:pPr algn="r"/>
                      <a:r>
                        <a:rPr lang="en-US" sz="1350" dirty="0">
                          <a:solidFill>
                            <a:schemeClr val="tx1"/>
                          </a:solidFill>
                        </a:rPr>
                        <a:t>0</a:t>
                      </a:r>
                    </a:p>
                  </a:txBody>
                  <a:tcPr/>
                </a:tc>
                <a:tc>
                  <a:txBody>
                    <a:bodyPr/>
                    <a:lstStyle/>
                    <a:p>
                      <a:pPr algn="r"/>
                      <a:r>
                        <a:rPr lang="en-US" sz="1350" dirty="0" smtClean="0">
                          <a:solidFill>
                            <a:schemeClr val="tx1"/>
                          </a:solidFill>
                        </a:rPr>
                        <a:t>0</a:t>
                      </a:r>
                      <a:endParaRPr lang="en-US" sz="135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rPr>
                        <a:t>N/A</a:t>
                      </a:r>
                      <a:endParaRPr lang="en-US" sz="1350" dirty="0">
                        <a:solidFill>
                          <a:schemeClr val="tx1"/>
                        </a:solidFill>
                      </a:endParaRPr>
                    </a:p>
                  </a:txBody>
                  <a:tcPr>
                    <a:solidFill>
                      <a:srgbClr val="FFFF00"/>
                    </a:solidFill>
                  </a:tcPr>
                </a:tc>
                <a:extLst>
                  <a:ext uri="{0D108BD9-81ED-4DB2-BD59-A6C34878D82A}">
                    <a16:rowId xmlns:a16="http://schemas.microsoft.com/office/drawing/2014/main" val="10009"/>
                  </a:ext>
                </a:extLst>
              </a:tr>
              <a:tr h="299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err="1" smtClean="0"/>
                        <a:t>Interfund</a:t>
                      </a:r>
                      <a:r>
                        <a:rPr lang="en-US" sz="1350" dirty="0" smtClean="0"/>
                        <a:t> Transfer-Tax</a:t>
                      </a:r>
                      <a:r>
                        <a:rPr lang="en-US" sz="1350" baseline="0" dirty="0" smtClean="0"/>
                        <a:t> </a:t>
                      </a:r>
                      <a:r>
                        <a:rPr lang="en-US" sz="1350" baseline="0" dirty="0" err="1" smtClean="0"/>
                        <a:t>Certiori</a:t>
                      </a:r>
                      <a:endParaRPr lang="en-US" sz="1350" dirty="0" smtClean="0"/>
                    </a:p>
                  </a:txBody>
                  <a:tcPr/>
                </a:tc>
                <a:tc>
                  <a:txBody>
                    <a:bodyPr/>
                    <a:lstStyle/>
                    <a:p>
                      <a:pPr algn="r"/>
                      <a:r>
                        <a:rPr lang="en-US" sz="1350" dirty="0" smtClean="0">
                          <a:solidFill>
                            <a:schemeClr val="tx1"/>
                          </a:solidFill>
                        </a:rPr>
                        <a:t>0</a:t>
                      </a:r>
                      <a:endParaRPr lang="en-US" sz="1350" dirty="0">
                        <a:solidFill>
                          <a:schemeClr val="tx1"/>
                        </a:solidFill>
                      </a:endParaRPr>
                    </a:p>
                  </a:txBody>
                  <a:tcPr/>
                </a:tc>
                <a:tc>
                  <a:txBody>
                    <a:bodyPr/>
                    <a:lstStyle/>
                    <a:p>
                      <a:pPr algn="r"/>
                      <a:r>
                        <a:rPr lang="en-US" sz="1350" dirty="0" smtClean="0">
                          <a:solidFill>
                            <a:schemeClr val="tx1"/>
                          </a:solidFill>
                        </a:rPr>
                        <a:t>94,647</a:t>
                      </a:r>
                      <a:endParaRPr lang="en-US" sz="135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rPr>
                        <a:t>N/A</a:t>
                      </a:r>
                      <a:endParaRPr lang="en-US" sz="1350" dirty="0">
                        <a:solidFill>
                          <a:schemeClr val="tx1"/>
                        </a:solidFill>
                      </a:endParaRPr>
                    </a:p>
                  </a:txBody>
                  <a:tcPr>
                    <a:solidFill>
                      <a:srgbClr val="FFFF00"/>
                    </a:solidFill>
                  </a:tcPr>
                </a:tc>
                <a:extLst>
                  <a:ext uri="{0D108BD9-81ED-4DB2-BD59-A6C34878D82A}">
                    <a16:rowId xmlns:a16="http://schemas.microsoft.com/office/drawing/2014/main" val="2708639089"/>
                  </a:ext>
                </a:extLst>
              </a:tr>
              <a:tr h="292242">
                <a:tc>
                  <a:txBody>
                    <a:bodyPr/>
                    <a:lstStyle/>
                    <a:p>
                      <a:r>
                        <a:rPr lang="en-US" sz="1350" b="0" dirty="0" err="1"/>
                        <a:t>Interfund</a:t>
                      </a:r>
                      <a:r>
                        <a:rPr lang="en-US" sz="1350" b="0" dirty="0"/>
                        <a:t> Transfer-TRS</a:t>
                      </a:r>
                    </a:p>
                  </a:txBody>
                  <a:tcPr/>
                </a:tc>
                <a:tc>
                  <a:txBody>
                    <a:bodyPr/>
                    <a:lstStyle/>
                    <a:p>
                      <a:pPr algn="r"/>
                      <a:r>
                        <a:rPr lang="en-US" sz="1350" dirty="0">
                          <a:solidFill>
                            <a:schemeClr val="tx1"/>
                          </a:solidFill>
                        </a:rPr>
                        <a:t>0</a:t>
                      </a:r>
                    </a:p>
                  </a:txBody>
                  <a:tcPr/>
                </a:tc>
                <a:tc>
                  <a:txBody>
                    <a:bodyPr/>
                    <a:lstStyle/>
                    <a:p>
                      <a:pPr algn="r"/>
                      <a:r>
                        <a:rPr lang="en-US" sz="1350" dirty="0">
                          <a:solidFill>
                            <a:schemeClr val="tx1"/>
                          </a:solidFill>
                        </a:rPr>
                        <a:t>150,000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schemeClr val="tx1"/>
                          </a:solidFill>
                          <a:effectLst/>
                          <a:uLnTx/>
                          <a:uFillTx/>
                          <a:latin typeface="Calibri"/>
                          <a:ea typeface="+mn-ea"/>
                          <a:cs typeface="+mn-cs"/>
                        </a:rPr>
                        <a:t>N/A</a:t>
                      </a:r>
                      <a:endParaRPr kumimoji="0" lang="en-US" sz="1350" b="0" i="0" u="none" strike="noStrike" kern="1200" cap="none" spc="0" normalizeH="0" baseline="0" noProof="0" dirty="0">
                        <a:ln>
                          <a:noFill/>
                        </a:ln>
                        <a:solidFill>
                          <a:schemeClr val="tx1"/>
                        </a:solidFill>
                        <a:effectLst/>
                        <a:uLnTx/>
                        <a:uFillTx/>
                        <a:latin typeface="Calibri"/>
                        <a:ea typeface="+mn-ea"/>
                        <a:cs typeface="+mn-cs"/>
                      </a:endParaRPr>
                    </a:p>
                  </a:txBody>
                  <a:tcPr/>
                </a:tc>
                <a:extLst>
                  <a:ext uri="{0D108BD9-81ED-4DB2-BD59-A6C34878D82A}">
                    <a16:rowId xmlns:a16="http://schemas.microsoft.com/office/drawing/2014/main" val="10010"/>
                  </a:ext>
                </a:extLst>
              </a:tr>
              <a:tr h="292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0" dirty="0" err="1"/>
                        <a:t>Interfund</a:t>
                      </a:r>
                      <a:r>
                        <a:rPr lang="en-US" sz="1350" b="0" dirty="0"/>
                        <a:t> Transfer-ERS</a:t>
                      </a:r>
                    </a:p>
                  </a:txBody>
                  <a:tcPr/>
                </a:tc>
                <a:tc>
                  <a:txBody>
                    <a:bodyPr/>
                    <a:lstStyle/>
                    <a:p>
                      <a:pPr algn="r"/>
                      <a:r>
                        <a:rPr lang="en-US" sz="1350" dirty="0">
                          <a:solidFill>
                            <a:schemeClr val="tx1"/>
                          </a:solidFill>
                        </a:rPr>
                        <a:t>0</a:t>
                      </a:r>
                    </a:p>
                  </a:txBody>
                  <a:tcPr/>
                </a:tc>
                <a:tc>
                  <a:txBody>
                    <a:bodyPr/>
                    <a:lstStyle/>
                    <a:p>
                      <a:pPr algn="r"/>
                      <a:r>
                        <a:rPr lang="en-US" sz="1350" dirty="0">
                          <a:solidFill>
                            <a:schemeClr val="tx1"/>
                          </a:solidFill>
                        </a:rPr>
                        <a:t>400,000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schemeClr val="tx1"/>
                          </a:solidFill>
                          <a:effectLst/>
                          <a:uLnTx/>
                          <a:uFillTx/>
                          <a:latin typeface="Calibri"/>
                          <a:ea typeface="+mn-ea"/>
                          <a:cs typeface="+mn-cs"/>
                        </a:rPr>
                        <a:t>N/A</a:t>
                      </a:r>
                      <a:endParaRPr kumimoji="0" lang="en-US" sz="1350" b="0" i="0" u="none" strike="noStrike" kern="1200" cap="none" spc="0" normalizeH="0" baseline="0" noProof="0" dirty="0">
                        <a:ln>
                          <a:noFill/>
                        </a:ln>
                        <a:solidFill>
                          <a:schemeClr val="tx1"/>
                        </a:solidFill>
                        <a:effectLst/>
                        <a:uLnTx/>
                        <a:uFillTx/>
                        <a:latin typeface="Calibri"/>
                        <a:ea typeface="+mn-ea"/>
                        <a:cs typeface="+mn-cs"/>
                      </a:endParaRPr>
                    </a:p>
                  </a:txBody>
                  <a:tcPr/>
                </a:tc>
                <a:extLst>
                  <a:ext uri="{0D108BD9-81ED-4DB2-BD59-A6C34878D82A}">
                    <a16:rowId xmlns:a16="http://schemas.microsoft.com/office/drawing/2014/main" val="3235363525"/>
                  </a:ext>
                </a:extLst>
              </a:tr>
              <a:tr h="292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b="0" dirty="0" err="1"/>
                        <a:t>Interfund</a:t>
                      </a:r>
                      <a:r>
                        <a:rPr lang="en-US" sz="1350" b="0" dirty="0"/>
                        <a:t> Transfer-Workers</a:t>
                      </a:r>
                      <a:r>
                        <a:rPr lang="en-US" sz="1350" b="0" baseline="0" dirty="0"/>
                        <a:t> Comp</a:t>
                      </a:r>
                      <a:endParaRPr lang="en-US" sz="1350" b="0" dirty="0"/>
                    </a:p>
                  </a:txBody>
                  <a:tcPr/>
                </a:tc>
                <a:tc>
                  <a:txBody>
                    <a:bodyPr/>
                    <a:lstStyle/>
                    <a:p>
                      <a:pPr algn="r"/>
                      <a:r>
                        <a:rPr lang="en-US" sz="1350" dirty="0">
                          <a:solidFill>
                            <a:schemeClr val="tx1"/>
                          </a:solidFill>
                        </a:rPr>
                        <a:t>0</a:t>
                      </a:r>
                    </a:p>
                  </a:txBody>
                  <a:tcPr/>
                </a:tc>
                <a:tc>
                  <a:txBody>
                    <a:bodyPr/>
                    <a:lstStyle/>
                    <a:p>
                      <a:pPr algn="r"/>
                      <a:r>
                        <a:rPr lang="en-US" sz="1350" dirty="0">
                          <a:solidFill>
                            <a:schemeClr val="tx1"/>
                          </a:solidFill>
                        </a:rPr>
                        <a:t>100,000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schemeClr val="tx1"/>
                          </a:solidFill>
                          <a:effectLst/>
                          <a:uLnTx/>
                          <a:uFillTx/>
                          <a:latin typeface="Calibri"/>
                          <a:ea typeface="+mn-ea"/>
                          <a:cs typeface="+mn-cs"/>
                        </a:rPr>
                        <a:t>N/A</a:t>
                      </a:r>
                      <a:endParaRPr kumimoji="0" lang="en-US" sz="1350" b="0" i="0" u="none" strike="noStrike" kern="1200" cap="none" spc="0" normalizeH="0" baseline="0" noProof="0" dirty="0">
                        <a:ln>
                          <a:noFill/>
                        </a:ln>
                        <a:solidFill>
                          <a:schemeClr val="tx1"/>
                        </a:solidFill>
                        <a:effectLst/>
                        <a:uLnTx/>
                        <a:uFillTx/>
                        <a:latin typeface="Calibri"/>
                        <a:ea typeface="+mn-ea"/>
                        <a:cs typeface="+mn-cs"/>
                      </a:endParaRPr>
                    </a:p>
                  </a:txBody>
                  <a:tcPr/>
                </a:tc>
                <a:extLst>
                  <a:ext uri="{0D108BD9-81ED-4DB2-BD59-A6C34878D82A}">
                    <a16:rowId xmlns:a16="http://schemas.microsoft.com/office/drawing/2014/main" val="2557801689"/>
                  </a:ext>
                </a:extLst>
              </a:tr>
              <a:tr h="292242">
                <a:tc>
                  <a:txBody>
                    <a:bodyPr/>
                    <a:lstStyle/>
                    <a:p>
                      <a:r>
                        <a:rPr lang="en-US" sz="1350" b="0" dirty="0" err="1"/>
                        <a:t>Interfund</a:t>
                      </a:r>
                      <a:r>
                        <a:rPr lang="en-US" sz="1350" b="0" dirty="0"/>
                        <a:t> </a:t>
                      </a:r>
                      <a:r>
                        <a:rPr lang="en-US" sz="1350" dirty="0"/>
                        <a:t>Transfer-Bus</a:t>
                      </a:r>
                      <a:r>
                        <a:rPr lang="en-US" sz="1350" baseline="0" dirty="0"/>
                        <a:t> Reserve</a:t>
                      </a:r>
                      <a:endParaRPr lang="en-US" sz="1350" dirty="0"/>
                    </a:p>
                  </a:txBody>
                  <a:tcPr/>
                </a:tc>
                <a:tc>
                  <a:txBody>
                    <a:bodyPr/>
                    <a:lstStyle/>
                    <a:p>
                      <a:pPr algn="r"/>
                      <a:r>
                        <a:rPr lang="en-US" sz="1350" dirty="0">
                          <a:solidFill>
                            <a:schemeClr val="tx1"/>
                          </a:solidFill>
                        </a:rPr>
                        <a:t>600,000</a:t>
                      </a:r>
                    </a:p>
                  </a:txBody>
                  <a:tcPr/>
                </a:tc>
                <a:tc>
                  <a:txBody>
                    <a:bodyPr/>
                    <a:lstStyle/>
                    <a:p>
                      <a:pPr algn="r"/>
                      <a:r>
                        <a:rPr lang="en-US" sz="1350" dirty="0" smtClean="0">
                          <a:solidFill>
                            <a:schemeClr val="tx1"/>
                          </a:solidFill>
                        </a:rPr>
                        <a:t>615,000</a:t>
                      </a:r>
                      <a:endParaRPr lang="en-US" sz="135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rPr>
                        <a:t>2.5%</a:t>
                      </a:r>
                      <a:endParaRPr lang="en-US" sz="1350" dirty="0">
                        <a:solidFill>
                          <a:schemeClr val="tx1"/>
                        </a:solidFill>
                      </a:endParaRPr>
                    </a:p>
                  </a:txBody>
                  <a:tcPr>
                    <a:solidFill>
                      <a:srgbClr val="FFFF00"/>
                    </a:solidFill>
                  </a:tcPr>
                </a:tc>
                <a:extLst>
                  <a:ext uri="{0D108BD9-81ED-4DB2-BD59-A6C34878D82A}">
                    <a16:rowId xmlns:a16="http://schemas.microsoft.com/office/drawing/2014/main" val="168074256"/>
                  </a:ext>
                </a:extLst>
              </a:tr>
              <a:tr h="292242">
                <a:tc>
                  <a:txBody>
                    <a:bodyPr/>
                    <a:lstStyle/>
                    <a:p>
                      <a:r>
                        <a:rPr lang="en-US" sz="1350" b="0" dirty="0" err="1"/>
                        <a:t>Interfund</a:t>
                      </a:r>
                      <a:r>
                        <a:rPr lang="en-US" sz="1350" b="0" dirty="0"/>
                        <a:t> </a:t>
                      </a:r>
                      <a:r>
                        <a:rPr lang="en-US" sz="1350" dirty="0"/>
                        <a:t>Transfer-Unemployment</a:t>
                      </a:r>
                    </a:p>
                  </a:txBody>
                  <a:tcPr/>
                </a:tc>
                <a:tc>
                  <a:txBody>
                    <a:bodyPr/>
                    <a:lstStyle/>
                    <a:p>
                      <a:pPr algn="r"/>
                      <a:r>
                        <a:rPr lang="en-US" sz="1350" dirty="0">
                          <a:solidFill>
                            <a:schemeClr val="tx1"/>
                          </a:solidFill>
                        </a:rPr>
                        <a:t>118,800</a:t>
                      </a:r>
                    </a:p>
                  </a:txBody>
                  <a:tcPr/>
                </a:tc>
                <a:tc>
                  <a:txBody>
                    <a:bodyPr/>
                    <a:lstStyle/>
                    <a:p>
                      <a:pPr algn="r"/>
                      <a:r>
                        <a:rPr lang="en-US" sz="1350" dirty="0">
                          <a:solidFill>
                            <a:schemeClr val="tx1"/>
                          </a:solidFill>
                        </a:rPr>
                        <a:t>100,000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schemeClr val="tx1"/>
                          </a:solidFill>
                        </a:rPr>
                        <a:t>(</a:t>
                      </a:r>
                      <a:r>
                        <a:rPr lang="en-US" sz="1350" dirty="0" smtClean="0">
                          <a:solidFill>
                            <a:schemeClr val="tx1"/>
                          </a:solidFill>
                        </a:rPr>
                        <a:t>15.8</a:t>
                      </a:r>
                      <a:r>
                        <a:rPr lang="en-US" sz="1350" dirty="0">
                          <a:solidFill>
                            <a:schemeClr val="tx1"/>
                          </a:solidFill>
                        </a:rPr>
                        <a:t>%)</a:t>
                      </a:r>
                    </a:p>
                  </a:txBody>
                  <a:tcPr/>
                </a:tc>
                <a:extLst>
                  <a:ext uri="{0D108BD9-81ED-4DB2-BD59-A6C34878D82A}">
                    <a16:rowId xmlns:a16="http://schemas.microsoft.com/office/drawing/2014/main" val="2440083867"/>
                  </a:ext>
                </a:extLst>
              </a:tr>
              <a:tr h="389069">
                <a:tc>
                  <a:txBody>
                    <a:bodyPr/>
                    <a:lstStyle/>
                    <a:p>
                      <a:r>
                        <a:rPr lang="en-US" sz="1350" dirty="0"/>
                        <a:t>Appropriated</a:t>
                      </a:r>
                      <a:r>
                        <a:rPr lang="en-US" sz="1350" baseline="0" dirty="0"/>
                        <a:t> Fund Balance</a:t>
                      </a:r>
                      <a:endParaRPr lang="en-US" sz="1350" dirty="0"/>
                    </a:p>
                  </a:txBody>
                  <a:tcPr/>
                </a:tc>
                <a:tc>
                  <a:txBody>
                    <a:bodyPr/>
                    <a:lstStyle/>
                    <a:p>
                      <a:pPr algn="r"/>
                      <a:r>
                        <a:rPr lang="en-US" sz="1350" dirty="0">
                          <a:solidFill>
                            <a:schemeClr val="tx1"/>
                          </a:solidFill>
                        </a:rPr>
                        <a:t>3,000,000</a:t>
                      </a:r>
                    </a:p>
                  </a:txBody>
                  <a:tcPr/>
                </a:tc>
                <a:tc>
                  <a:txBody>
                    <a:bodyPr/>
                    <a:lstStyle/>
                    <a:p>
                      <a:pPr algn="r"/>
                      <a:r>
                        <a:rPr lang="en-US" sz="1350" dirty="0">
                          <a:solidFill>
                            <a:schemeClr val="tx1"/>
                          </a:solidFill>
                        </a:rPr>
                        <a:t>3,000,000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solidFill>
                            <a:schemeClr val="tx1"/>
                          </a:solidFill>
                        </a:rPr>
                        <a:t>0%</a:t>
                      </a:r>
                    </a:p>
                  </a:txBody>
                  <a:tcPr/>
                </a:tc>
                <a:extLst>
                  <a:ext uri="{0D108BD9-81ED-4DB2-BD59-A6C34878D82A}">
                    <a16:rowId xmlns:a16="http://schemas.microsoft.com/office/drawing/2014/main" val="168876802"/>
                  </a:ext>
                </a:extLst>
              </a:tr>
              <a:tr h="389069">
                <a:tc>
                  <a:txBody>
                    <a:bodyPr/>
                    <a:lstStyle/>
                    <a:p>
                      <a:r>
                        <a:rPr lang="en-US" sz="1350" b="1" dirty="0"/>
                        <a:t>TOTAL</a:t>
                      </a:r>
                    </a:p>
                  </a:txBody>
                  <a:tcPr/>
                </a:tc>
                <a:tc>
                  <a:txBody>
                    <a:bodyPr/>
                    <a:lstStyle/>
                    <a:p>
                      <a:pPr algn="r"/>
                      <a:r>
                        <a:rPr lang="en-US" sz="1350" b="1" dirty="0">
                          <a:solidFill>
                            <a:schemeClr val="tx1"/>
                          </a:solidFill>
                        </a:rPr>
                        <a:t>$37,415,000</a:t>
                      </a:r>
                    </a:p>
                  </a:txBody>
                  <a:tcPr/>
                </a:tc>
                <a:tc>
                  <a:txBody>
                    <a:bodyPr/>
                    <a:lstStyle/>
                    <a:p>
                      <a:pPr algn="r"/>
                      <a:r>
                        <a:rPr lang="en-US" sz="1350" b="1" dirty="0">
                          <a:solidFill>
                            <a:schemeClr val="tx1"/>
                          </a:solidFill>
                        </a:rPr>
                        <a:t>$</a:t>
                      </a:r>
                      <a:r>
                        <a:rPr lang="en-US" sz="1350" b="1" dirty="0" smtClean="0">
                          <a:solidFill>
                            <a:schemeClr val="tx1"/>
                          </a:solidFill>
                        </a:rPr>
                        <a:t>39,458,847</a:t>
                      </a:r>
                      <a:endParaRPr lang="en-US" sz="1350" b="1" dirty="0">
                        <a:solidFill>
                          <a:schemeClr val="tx1"/>
                        </a:solidFill>
                      </a:endParaRPr>
                    </a:p>
                  </a:txBody>
                  <a:tcPr>
                    <a:solidFill>
                      <a:srgbClr val="FFFF00"/>
                    </a:solidFill>
                  </a:tcPr>
                </a:tc>
                <a:tc>
                  <a:txBody>
                    <a:bodyPr/>
                    <a:lstStyle/>
                    <a:p>
                      <a:pPr algn="ctr"/>
                      <a:endParaRPr lang="en-US" sz="1350" b="1" dirty="0"/>
                    </a:p>
                  </a:txBody>
                  <a:tcPr>
                    <a:solidFill>
                      <a:srgbClr val="FFFF00"/>
                    </a:solidFill>
                  </a:tcPr>
                </a:tc>
                <a:extLst>
                  <a:ext uri="{0D108BD9-81ED-4DB2-BD59-A6C34878D82A}">
                    <a16:rowId xmlns:a16="http://schemas.microsoft.com/office/drawing/2014/main" val="1409888933"/>
                  </a:ext>
                </a:extLst>
              </a:tr>
            </a:tbl>
          </a:graphicData>
        </a:graphic>
      </p:graphicFrame>
      <p:sp>
        <p:nvSpPr>
          <p:cNvPr id="3" name="TextBox 2"/>
          <p:cNvSpPr txBox="1"/>
          <p:nvPr/>
        </p:nvSpPr>
        <p:spPr>
          <a:xfrm>
            <a:off x="1676400" y="53529"/>
            <a:ext cx="6005839" cy="523220"/>
          </a:xfrm>
          <a:prstGeom prst="rect">
            <a:avLst/>
          </a:prstGeom>
          <a:noFill/>
          <a:ln w="28575">
            <a:solidFill>
              <a:schemeClr val="tx1"/>
            </a:solidFill>
          </a:ln>
        </p:spPr>
        <p:txBody>
          <a:bodyPr wrap="square" rtlCol="0">
            <a:spAutoFit/>
          </a:bodyPr>
          <a:lstStyle/>
          <a:p>
            <a:pPr algn="ctr"/>
            <a:r>
              <a:rPr lang="en-US" sz="2800" b="1" dirty="0">
                <a:latin typeface="Palatino Linotype" panose="02040502050505030304" pitchFamily="18" charset="0"/>
              </a:rPr>
              <a:t> Anticipated Operating Revenues</a:t>
            </a:r>
          </a:p>
        </p:txBody>
      </p:sp>
      <p:sp>
        <p:nvSpPr>
          <p:cNvPr id="4" name="TextBox 3"/>
          <p:cNvSpPr txBox="1"/>
          <p:nvPr/>
        </p:nvSpPr>
        <p:spPr>
          <a:xfrm rot="10800000" flipV="1">
            <a:off x="5822774" y="6333309"/>
            <a:ext cx="805031" cy="307777"/>
          </a:xfrm>
          <a:prstGeom prst="rect">
            <a:avLst/>
          </a:prstGeom>
          <a:noFill/>
        </p:spPr>
        <p:txBody>
          <a:bodyPr wrap="square" rtlCol="0">
            <a:spAutoFit/>
          </a:bodyPr>
          <a:lstStyle/>
          <a:p>
            <a:pPr algn="r"/>
            <a:r>
              <a:rPr lang="en-US" sz="1400" b="1" dirty="0" smtClean="0"/>
              <a:t>5.46%</a:t>
            </a:r>
            <a:endParaRPr lang="en-US" sz="1400" b="1" dirty="0"/>
          </a:p>
        </p:txBody>
      </p:sp>
      <p:sp>
        <p:nvSpPr>
          <p:cNvPr id="5" name="TextBox 4"/>
          <p:cNvSpPr txBox="1"/>
          <p:nvPr/>
        </p:nvSpPr>
        <p:spPr>
          <a:xfrm>
            <a:off x="5638800" y="1433341"/>
            <a:ext cx="1252971" cy="369332"/>
          </a:xfrm>
          <a:prstGeom prst="rect">
            <a:avLst/>
          </a:prstGeom>
          <a:noFill/>
        </p:spPr>
        <p:txBody>
          <a:bodyPr wrap="square" rtlCol="0">
            <a:spAutoFit/>
          </a:bodyPr>
          <a:lstStyle/>
          <a:p>
            <a:r>
              <a:rPr lang="en-US" b="1" dirty="0"/>
              <a:t>        </a:t>
            </a:r>
            <a:r>
              <a:rPr lang="en-US" b="1" dirty="0" smtClean="0"/>
              <a:t>0.85%</a:t>
            </a:r>
            <a:endParaRPr lang="en-US" dirty="0"/>
          </a:p>
        </p:txBody>
      </p:sp>
      <p:sp>
        <p:nvSpPr>
          <p:cNvPr id="7" name="TextBox 6"/>
          <p:cNvSpPr txBox="1"/>
          <p:nvPr/>
        </p:nvSpPr>
        <p:spPr>
          <a:xfrm>
            <a:off x="7010836" y="2631594"/>
            <a:ext cx="2194974" cy="276999"/>
          </a:xfrm>
          <a:prstGeom prst="rect">
            <a:avLst/>
          </a:prstGeom>
          <a:noFill/>
        </p:spPr>
        <p:txBody>
          <a:bodyPr wrap="square" rtlCol="0">
            <a:spAutoFit/>
          </a:bodyPr>
          <a:lstStyle/>
          <a:p>
            <a:r>
              <a:rPr lang="en-US" sz="1200" dirty="0"/>
              <a:t>Rental of classrooms to BOCES</a:t>
            </a:r>
          </a:p>
        </p:txBody>
      </p:sp>
      <p:cxnSp>
        <p:nvCxnSpPr>
          <p:cNvPr id="28" name="Straight Arrow Connector 27"/>
          <p:cNvCxnSpPr>
            <a:stCxn id="7" idx="1"/>
          </p:cNvCxnSpPr>
          <p:nvPr/>
        </p:nvCxnSpPr>
        <p:spPr>
          <a:xfrm flipH="1">
            <a:off x="6687438" y="2770094"/>
            <a:ext cx="323398" cy="43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 idx="1"/>
          </p:cNvCxnSpPr>
          <p:nvPr/>
        </p:nvCxnSpPr>
        <p:spPr>
          <a:xfrm flipH="1" flipV="1">
            <a:off x="6705110" y="6114048"/>
            <a:ext cx="440578" cy="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10836" y="3153107"/>
            <a:ext cx="2126613" cy="461665"/>
          </a:xfrm>
          <a:prstGeom prst="rect">
            <a:avLst/>
          </a:prstGeom>
          <a:noFill/>
        </p:spPr>
        <p:txBody>
          <a:bodyPr wrap="square" rtlCol="0">
            <a:spAutoFit/>
          </a:bodyPr>
          <a:lstStyle/>
          <a:p>
            <a:r>
              <a:rPr lang="en-US" sz="1200" dirty="0" smtClean="0"/>
              <a:t>Minimum Foundation Aid increase of 2%</a:t>
            </a:r>
            <a:endParaRPr lang="en-US" sz="1200" dirty="0"/>
          </a:p>
        </p:txBody>
      </p:sp>
      <p:cxnSp>
        <p:nvCxnSpPr>
          <p:cNvPr id="23" name="Straight Arrow Connector 22"/>
          <p:cNvCxnSpPr>
            <a:stCxn id="22" idx="1"/>
          </p:cNvCxnSpPr>
          <p:nvPr/>
        </p:nvCxnSpPr>
        <p:spPr>
          <a:xfrm flipH="1" flipV="1">
            <a:off x="6721189" y="1725336"/>
            <a:ext cx="396334" cy="266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7523" y="1575990"/>
            <a:ext cx="1958034" cy="830997"/>
          </a:xfrm>
          <a:prstGeom prst="rect">
            <a:avLst/>
          </a:prstGeom>
          <a:noFill/>
        </p:spPr>
        <p:txBody>
          <a:bodyPr wrap="square" rtlCol="0">
            <a:spAutoFit/>
          </a:bodyPr>
          <a:lstStyle/>
          <a:p>
            <a:r>
              <a:rPr lang="en-US" sz="1200" i="1" dirty="0"/>
              <a:t>School property tax </a:t>
            </a:r>
            <a:r>
              <a:rPr lang="en-US" sz="1200" i="1" dirty="0" smtClean="0"/>
              <a:t>increase (decreased to 0.85% increase from defeated budget increase of 1.5%)</a:t>
            </a:r>
            <a:endParaRPr lang="en-US" sz="1200" i="1" dirty="0"/>
          </a:p>
        </p:txBody>
      </p:sp>
      <p:cxnSp>
        <p:nvCxnSpPr>
          <p:cNvPr id="19" name="Straight Arrow Connector 18"/>
          <p:cNvCxnSpPr>
            <a:stCxn id="8" idx="1"/>
          </p:cNvCxnSpPr>
          <p:nvPr/>
        </p:nvCxnSpPr>
        <p:spPr>
          <a:xfrm flipH="1">
            <a:off x="6643884" y="3383940"/>
            <a:ext cx="366952" cy="46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45688" y="5791200"/>
            <a:ext cx="1827495" cy="646331"/>
          </a:xfrm>
          <a:prstGeom prst="rect">
            <a:avLst/>
          </a:prstGeom>
          <a:noFill/>
        </p:spPr>
        <p:txBody>
          <a:bodyPr wrap="square" rtlCol="0">
            <a:spAutoFit/>
          </a:bodyPr>
          <a:lstStyle/>
          <a:p>
            <a:r>
              <a:rPr lang="en-US" sz="1200" dirty="0"/>
              <a:t>Maintains Fund Balance below the comptroller's 4% threshold</a:t>
            </a:r>
          </a:p>
        </p:txBody>
      </p:sp>
      <p:sp>
        <p:nvSpPr>
          <p:cNvPr id="15" name="TextBox 14"/>
          <p:cNvSpPr txBox="1"/>
          <p:nvPr/>
        </p:nvSpPr>
        <p:spPr>
          <a:xfrm>
            <a:off x="6967290" y="3840114"/>
            <a:ext cx="2177557" cy="276999"/>
          </a:xfrm>
          <a:prstGeom prst="rect">
            <a:avLst/>
          </a:prstGeom>
          <a:noFill/>
        </p:spPr>
        <p:txBody>
          <a:bodyPr wrap="square" rtlCol="0">
            <a:spAutoFit/>
          </a:bodyPr>
          <a:lstStyle/>
          <a:p>
            <a:r>
              <a:rPr lang="en-US" sz="1200" dirty="0" smtClean="0"/>
              <a:t>Removed planned use of EBALR</a:t>
            </a:r>
            <a:endParaRPr lang="en-US" sz="1200" dirty="0"/>
          </a:p>
        </p:txBody>
      </p:sp>
      <p:cxnSp>
        <p:nvCxnSpPr>
          <p:cNvPr id="17" name="Straight Arrow Connector 16"/>
          <p:cNvCxnSpPr>
            <a:stCxn id="15" idx="1"/>
          </p:cNvCxnSpPr>
          <p:nvPr/>
        </p:nvCxnSpPr>
        <p:spPr>
          <a:xfrm flipH="1" flipV="1">
            <a:off x="6643884" y="3962400"/>
            <a:ext cx="323406" cy="16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68601" y="4114800"/>
            <a:ext cx="2177557" cy="646331"/>
          </a:xfrm>
          <a:prstGeom prst="rect">
            <a:avLst/>
          </a:prstGeom>
          <a:noFill/>
        </p:spPr>
        <p:txBody>
          <a:bodyPr wrap="square" rtlCol="0">
            <a:spAutoFit/>
          </a:bodyPr>
          <a:lstStyle/>
          <a:p>
            <a:r>
              <a:rPr lang="en-US" sz="1200" dirty="0" smtClean="0"/>
              <a:t>Required to decrease Tax </a:t>
            </a:r>
            <a:r>
              <a:rPr lang="en-US" sz="1200" dirty="0" err="1" smtClean="0"/>
              <a:t>Certiori</a:t>
            </a:r>
            <a:r>
              <a:rPr lang="en-US" sz="1200" dirty="0" smtClean="0"/>
              <a:t> Reserve if no active property tax claims</a:t>
            </a:r>
            <a:endParaRPr lang="en-US" sz="1200" dirty="0"/>
          </a:p>
        </p:txBody>
      </p:sp>
      <p:cxnSp>
        <p:nvCxnSpPr>
          <p:cNvPr id="21" name="Straight Arrow Connector 20"/>
          <p:cNvCxnSpPr>
            <a:stCxn id="20" idx="1"/>
          </p:cNvCxnSpPr>
          <p:nvPr/>
        </p:nvCxnSpPr>
        <p:spPr>
          <a:xfrm flipH="1" flipV="1">
            <a:off x="6627805" y="4342455"/>
            <a:ext cx="340796" cy="9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758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2" grpId="0"/>
      <p:bldP spid="27" grpId="0"/>
      <p:bldP spid="1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04800"/>
            <a:ext cx="6324601" cy="533400"/>
          </a:xfrm>
          <a:ln w="28575">
            <a:solidFill>
              <a:schemeClr val="tx1"/>
            </a:solidFill>
          </a:ln>
        </p:spPr>
        <p:txBody>
          <a:bodyPr>
            <a:normAutofit/>
          </a:bodyPr>
          <a:lstStyle/>
          <a:p>
            <a:r>
              <a:rPr lang="en-US" sz="2800" b="1" dirty="0">
                <a:latin typeface="Palatino Linotype" panose="02040502050505030304" pitchFamily="18" charset="0"/>
                <a:cs typeface="Arial" pitchFamily="34" charset="0"/>
              </a:rPr>
              <a:t>District Reserves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0101983"/>
              </p:ext>
            </p:extLst>
          </p:nvPr>
        </p:nvGraphicFramePr>
        <p:xfrm>
          <a:off x="914400" y="990600"/>
          <a:ext cx="7467602" cy="5523852"/>
        </p:xfrm>
        <a:graphic>
          <a:graphicData uri="http://schemas.openxmlformats.org/drawingml/2006/table">
            <a:tbl>
              <a:tblPr firstRow="1" bandRow="1">
                <a:tableStyleId>{5C22544A-7EE6-4342-B048-85BDC9FD1C3A}</a:tableStyleId>
              </a:tblPr>
              <a:tblGrid>
                <a:gridCol w="1546613">
                  <a:extLst>
                    <a:ext uri="{9D8B030D-6E8A-4147-A177-3AD203B41FA5}">
                      <a16:colId xmlns:a16="http://schemas.microsoft.com/office/drawing/2014/main" val="20000"/>
                    </a:ext>
                  </a:extLst>
                </a:gridCol>
                <a:gridCol w="1054508">
                  <a:extLst>
                    <a:ext uri="{9D8B030D-6E8A-4147-A177-3AD203B41FA5}">
                      <a16:colId xmlns:a16="http://schemas.microsoft.com/office/drawing/2014/main" val="20001"/>
                    </a:ext>
                  </a:extLst>
                </a:gridCol>
                <a:gridCol w="1134485">
                  <a:extLst>
                    <a:ext uri="{9D8B030D-6E8A-4147-A177-3AD203B41FA5}">
                      <a16:colId xmlns:a16="http://schemas.microsoft.com/office/drawing/2014/main" val="20003"/>
                    </a:ext>
                  </a:extLst>
                </a:gridCol>
                <a:gridCol w="1443303">
                  <a:extLst>
                    <a:ext uri="{9D8B030D-6E8A-4147-A177-3AD203B41FA5}">
                      <a16:colId xmlns:a16="http://schemas.microsoft.com/office/drawing/2014/main" val="2021289426"/>
                    </a:ext>
                  </a:extLst>
                </a:gridCol>
                <a:gridCol w="229314">
                  <a:extLst>
                    <a:ext uri="{9D8B030D-6E8A-4147-A177-3AD203B41FA5}">
                      <a16:colId xmlns:a16="http://schemas.microsoft.com/office/drawing/2014/main" val="1706740796"/>
                    </a:ext>
                  </a:extLst>
                </a:gridCol>
                <a:gridCol w="914400">
                  <a:extLst>
                    <a:ext uri="{9D8B030D-6E8A-4147-A177-3AD203B41FA5}">
                      <a16:colId xmlns:a16="http://schemas.microsoft.com/office/drawing/2014/main" val="3060014482"/>
                    </a:ext>
                  </a:extLst>
                </a:gridCol>
                <a:gridCol w="1144979">
                  <a:extLst>
                    <a:ext uri="{9D8B030D-6E8A-4147-A177-3AD203B41FA5}">
                      <a16:colId xmlns:a16="http://schemas.microsoft.com/office/drawing/2014/main" val="1286632736"/>
                    </a:ext>
                  </a:extLst>
                </a:gridCol>
              </a:tblGrid>
              <a:tr h="838200">
                <a:tc>
                  <a:txBody>
                    <a:bodyPr/>
                    <a:lstStyle/>
                    <a:p>
                      <a:pPr algn="ctr"/>
                      <a:r>
                        <a:rPr lang="en-US" sz="1200" b="1" dirty="0"/>
                        <a:t>Reserve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Balance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6/30/24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Appropriated</a:t>
                      </a:r>
                      <a:r>
                        <a:rPr lang="en-US" sz="1200" dirty="0"/>
                        <a:t> Reserves for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2024-25 Budget</a:t>
                      </a:r>
                    </a:p>
                  </a:txBody>
                  <a:tcPr/>
                </a:tc>
                <a:tc>
                  <a:txBody>
                    <a:bodyPr/>
                    <a:lstStyle/>
                    <a:p>
                      <a:pPr algn="ctr"/>
                      <a:r>
                        <a:rPr lang="en-US" sz="1200" dirty="0"/>
                        <a:t>Interest</a:t>
                      </a:r>
                      <a:r>
                        <a:rPr lang="en-US" sz="1200" baseline="0" dirty="0"/>
                        <a:t> &amp; o</a:t>
                      </a:r>
                      <a:r>
                        <a:rPr lang="en-US" sz="1200" dirty="0"/>
                        <a:t>ther</a:t>
                      </a:r>
                      <a:r>
                        <a:rPr lang="en-US" sz="1200" baseline="0" dirty="0"/>
                        <a:t> recommended </a:t>
                      </a:r>
                      <a:r>
                        <a:rPr lang="en-US" sz="1200" dirty="0"/>
                        <a:t>changes</a:t>
                      </a:r>
                    </a:p>
                    <a:p>
                      <a:pPr algn="ctr"/>
                      <a:r>
                        <a:rPr lang="en-US" sz="1200" dirty="0"/>
                        <a:t>2024-25</a:t>
                      </a:r>
                    </a:p>
                  </a:txBody>
                  <a:tcPr/>
                </a:tc>
                <a:tc>
                  <a:txBody>
                    <a:bodyPr/>
                    <a:lstStyle/>
                    <a:p>
                      <a:pPr algn="ctr"/>
                      <a:endParaRPr lang="en-US" sz="1200" dirty="0"/>
                    </a:p>
                  </a:txBody>
                  <a:tcPr/>
                </a:tc>
                <a:tc>
                  <a:txBody>
                    <a:bodyPr/>
                    <a:lstStyle/>
                    <a:p>
                      <a:pPr algn="ctr"/>
                      <a:r>
                        <a:rPr lang="en-US" sz="1200" dirty="0"/>
                        <a:t>Projected</a:t>
                      </a:r>
                    </a:p>
                    <a:p>
                      <a:pPr algn="ctr"/>
                      <a:r>
                        <a:rPr lang="en-US" sz="1200" dirty="0"/>
                        <a:t>Balance</a:t>
                      </a:r>
                    </a:p>
                    <a:p>
                      <a:pPr algn="ctr"/>
                      <a:r>
                        <a:rPr lang="en-US" sz="1200" dirty="0"/>
                        <a:t>6/30/25</a:t>
                      </a:r>
                    </a:p>
                  </a:txBody>
                  <a:tcPr/>
                </a:tc>
                <a:tc>
                  <a:txBody>
                    <a:bodyPr/>
                    <a:lstStyle/>
                    <a:p>
                      <a:pPr algn="ctr"/>
                      <a:r>
                        <a:rPr lang="en-US" sz="1200" dirty="0"/>
                        <a:t>Proposed</a:t>
                      </a:r>
                      <a:r>
                        <a:rPr lang="en-US" sz="1200" baseline="0" dirty="0"/>
                        <a:t> </a:t>
                      </a:r>
                      <a:r>
                        <a:rPr lang="en-US" sz="1200" baseline="0" dirty="0" smtClean="0"/>
                        <a:t> #2 Reserves </a:t>
                      </a:r>
                      <a:r>
                        <a:rPr lang="en-US" sz="1200" baseline="0" dirty="0"/>
                        <a:t>appropriated for 2025-26</a:t>
                      </a:r>
                      <a:endParaRPr lang="en-US" sz="1200" dirty="0"/>
                    </a:p>
                  </a:txBody>
                  <a:tcPr/>
                </a:tc>
                <a:extLst>
                  <a:ext uri="{0D108BD9-81ED-4DB2-BD59-A6C34878D82A}">
                    <a16:rowId xmlns:a16="http://schemas.microsoft.com/office/drawing/2014/main" val="10000"/>
                  </a:ext>
                </a:extLst>
              </a:tr>
              <a:tr h="304800">
                <a:tc>
                  <a:txBody>
                    <a:bodyPr/>
                    <a:lstStyle/>
                    <a:p>
                      <a:r>
                        <a:rPr lang="en-US" sz="1200" dirty="0">
                          <a:latin typeface="Arial" pitchFamily="34" charset="0"/>
                          <a:cs typeface="Arial" pitchFamily="34" charset="0"/>
                        </a:rPr>
                        <a:t>Workers Compensation</a:t>
                      </a:r>
                    </a:p>
                  </a:txBody>
                  <a:tcPr/>
                </a:tc>
                <a:tc>
                  <a:txBody>
                    <a:bodyPr/>
                    <a:lstStyle/>
                    <a:p>
                      <a:pPr algn="r"/>
                      <a:r>
                        <a:rPr lang="en-US" sz="1200" dirty="0">
                          <a:solidFill>
                            <a:schemeClr val="tx1"/>
                          </a:solidFill>
                        </a:rPr>
                        <a:t>$417,289</a:t>
                      </a:r>
                    </a:p>
                  </a:txBody>
                  <a:tcPr/>
                </a:tc>
                <a:tc>
                  <a:txBody>
                    <a:bodyPr/>
                    <a:lstStyle/>
                    <a:p>
                      <a:pPr algn="ctr"/>
                      <a:endParaRPr lang="en-US" sz="1200" dirty="0">
                        <a:solidFill>
                          <a:srgbClr val="FF0000"/>
                        </a:solidFill>
                      </a:endParaRPr>
                    </a:p>
                  </a:txBody>
                  <a:tcPr/>
                </a:tc>
                <a:tc>
                  <a:txBody>
                    <a:bodyPr/>
                    <a:lstStyle/>
                    <a:p>
                      <a:pPr algn="ctr"/>
                      <a:r>
                        <a:rPr lang="en-US" sz="1200" dirty="0">
                          <a:solidFill>
                            <a:schemeClr val="tx1"/>
                          </a:solidFill>
                        </a:rPr>
                        <a:t>$12,519</a:t>
                      </a:r>
                    </a:p>
                  </a:txBody>
                  <a:tcPr/>
                </a:tc>
                <a:tc>
                  <a:txBody>
                    <a:bodyPr/>
                    <a:lstStyle/>
                    <a:p>
                      <a:pPr algn="ctr"/>
                      <a:endParaRPr lang="en-US" sz="1200" dirty="0">
                        <a:solidFill>
                          <a:srgbClr val="FF0000"/>
                        </a:solidFill>
                      </a:endParaRPr>
                    </a:p>
                  </a:txBody>
                  <a:tcPr/>
                </a:tc>
                <a:tc>
                  <a:txBody>
                    <a:bodyPr/>
                    <a:lstStyle/>
                    <a:p>
                      <a:pPr algn="r"/>
                      <a:r>
                        <a:rPr lang="en-US" sz="1200" dirty="0">
                          <a:solidFill>
                            <a:schemeClr val="tx1"/>
                          </a:solidFill>
                        </a:rPr>
                        <a:t>$429,808</a:t>
                      </a:r>
                    </a:p>
                  </a:txBody>
                  <a:tcPr/>
                </a:tc>
                <a:tc>
                  <a:txBody>
                    <a:bodyPr/>
                    <a:lstStyle/>
                    <a:p>
                      <a:pPr algn="ctr"/>
                      <a:r>
                        <a:rPr lang="en-US" sz="1200" dirty="0">
                          <a:solidFill>
                            <a:schemeClr val="tx1"/>
                          </a:solidFill>
                        </a:rPr>
                        <a:t>($100,000)</a:t>
                      </a:r>
                    </a:p>
                  </a:txBody>
                  <a:tcPr/>
                </a:tc>
                <a:extLst>
                  <a:ext uri="{0D108BD9-81ED-4DB2-BD59-A6C34878D82A}">
                    <a16:rowId xmlns:a16="http://schemas.microsoft.com/office/drawing/2014/main" val="2325781004"/>
                  </a:ext>
                </a:extLst>
              </a:tr>
              <a:tr h="381000">
                <a:tc>
                  <a:txBody>
                    <a:bodyPr/>
                    <a:lstStyle/>
                    <a:p>
                      <a:r>
                        <a:rPr lang="en-US" sz="1200" dirty="0">
                          <a:latin typeface="Arial" pitchFamily="34" charset="0"/>
                          <a:cs typeface="Arial" pitchFamily="34" charset="0"/>
                        </a:rPr>
                        <a:t>Unemployment Insurance</a:t>
                      </a:r>
                    </a:p>
                  </a:txBody>
                  <a:tcPr/>
                </a:tc>
                <a:tc>
                  <a:txBody>
                    <a:bodyPr/>
                    <a:lstStyle/>
                    <a:p>
                      <a:pPr algn="r"/>
                      <a:r>
                        <a:rPr lang="en-US" sz="1200" dirty="0">
                          <a:solidFill>
                            <a:schemeClr val="tx1"/>
                          </a:solidFill>
                        </a:rPr>
                        <a:t>846,908</a:t>
                      </a:r>
                    </a:p>
                  </a:txBody>
                  <a:tcPr/>
                </a:tc>
                <a:tc>
                  <a:txBody>
                    <a:bodyPr/>
                    <a:lstStyle/>
                    <a:p>
                      <a:pPr algn="ctr"/>
                      <a:r>
                        <a:rPr lang="en-US" sz="1200" dirty="0">
                          <a:solidFill>
                            <a:schemeClr val="tx1"/>
                          </a:solidFill>
                        </a:rPr>
                        <a:t>(118,800)</a:t>
                      </a:r>
                    </a:p>
                  </a:txBody>
                  <a:tcPr/>
                </a:tc>
                <a:tc>
                  <a:txBody>
                    <a:bodyPr/>
                    <a:lstStyle/>
                    <a:p>
                      <a:pPr algn="ctr"/>
                      <a:r>
                        <a:rPr lang="en-US" sz="1200" dirty="0">
                          <a:solidFill>
                            <a:schemeClr val="tx1"/>
                          </a:solidFill>
                        </a:rPr>
                        <a:t>25,407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algn="ctr"/>
                      <a:endParaRPr lang="en-US" sz="1200" dirty="0">
                        <a:solidFill>
                          <a:srgbClr val="FF0000"/>
                        </a:solidFill>
                      </a:endParaRPr>
                    </a:p>
                  </a:txBody>
                  <a:tcPr/>
                </a:tc>
                <a:tc>
                  <a:txBody>
                    <a:bodyPr/>
                    <a:lstStyle/>
                    <a:p>
                      <a:pPr algn="r"/>
                      <a:r>
                        <a:rPr lang="en-US" sz="1200" dirty="0">
                          <a:solidFill>
                            <a:schemeClr val="tx1"/>
                          </a:solidFill>
                        </a:rPr>
                        <a:t> 754,315</a:t>
                      </a:r>
                    </a:p>
                  </a:txBody>
                  <a:tcPr/>
                </a:tc>
                <a:tc>
                  <a:txBody>
                    <a:bodyPr/>
                    <a:lstStyle/>
                    <a:p>
                      <a:pPr algn="ctr"/>
                      <a:r>
                        <a:rPr lang="en-US" sz="1200" dirty="0">
                          <a:solidFill>
                            <a:schemeClr val="tx1"/>
                          </a:solidFill>
                        </a:rPr>
                        <a:t>(100,000)</a:t>
                      </a:r>
                    </a:p>
                  </a:txBody>
                  <a:tcPr/>
                </a:tc>
                <a:extLst>
                  <a:ext uri="{0D108BD9-81ED-4DB2-BD59-A6C34878D82A}">
                    <a16:rowId xmlns:a16="http://schemas.microsoft.com/office/drawing/2014/main" val="10001"/>
                  </a:ext>
                </a:extLst>
              </a:tr>
              <a:tr h="228600">
                <a:tc>
                  <a:txBody>
                    <a:bodyPr/>
                    <a:lstStyle/>
                    <a:p>
                      <a:r>
                        <a:rPr lang="en-US" sz="1200" baseline="0" dirty="0">
                          <a:latin typeface="Arial" pitchFamily="34" charset="0"/>
                          <a:cs typeface="Arial" pitchFamily="34" charset="0"/>
                        </a:rPr>
                        <a:t>Liability</a:t>
                      </a:r>
                      <a:endParaRPr lang="en-US" sz="1200" dirty="0">
                        <a:latin typeface="Arial" pitchFamily="34" charset="0"/>
                        <a:cs typeface="Arial"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309,261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9,278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318,539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tc>
                <a:extLst>
                  <a:ext uri="{0D108BD9-81ED-4DB2-BD59-A6C34878D82A}">
                    <a16:rowId xmlns:a16="http://schemas.microsoft.com/office/drawing/2014/main" val="10002"/>
                  </a:ext>
                </a:extLst>
              </a:tr>
              <a:tr h="230289">
                <a:tc>
                  <a:txBody>
                    <a:bodyPr/>
                    <a:lstStyle/>
                    <a:p>
                      <a:r>
                        <a:rPr lang="en-US" sz="1200" dirty="0">
                          <a:latin typeface="Arial" pitchFamily="34" charset="0"/>
                          <a:cs typeface="Arial" pitchFamily="34" charset="0"/>
                        </a:rPr>
                        <a:t>Insurance</a:t>
                      </a:r>
                    </a:p>
                  </a:txBody>
                  <a:tcPr/>
                </a:tc>
                <a:tc>
                  <a:txBody>
                    <a:bodyPr/>
                    <a:lstStyle/>
                    <a:p>
                      <a:pPr algn="r"/>
                      <a:r>
                        <a:rPr lang="en-US" sz="1200" dirty="0">
                          <a:solidFill>
                            <a:schemeClr val="tx1"/>
                          </a:solidFill>
                        </a:rPr>
                        <a:t>161,876</a:t>
                      </a:r>
                    </a:p>
                  </a:txBody>
                  <a:tcPr/>
                </a:tc>
                <a:tc>
                  <a:txBody>
                    <a:bodyPr/>
                    <a:lstStyle/>
                    <a:p>
                      <a:pPr algn="ctr"/>
                      <a:endParaRPr lang="en-US" sz="1200" dirty="0">
                        <a:solidFill>
                          <a:srgbClr val="FF0000"/>
                        </a:solidFill>
                      </a:endParaRPr>
                    </a:p>
                  </a:txBody>
                  <a:tcPr/>
                </a:tc>
                <a:tc>
                  <a:txBody>
                    <a:bodyPr/>
                    <a:lstStyle/>
                    <a:p>
                      <a:pPr algn="ctr"/>
                      <a:r>
                        <a:rPr lang="en-US" sz="1200" dirty="0">
                          <a:solidFill>
                            <a:schemeClr val="tx1"/>
                          </a:solidFill>
                        </a:rPr>
                        <a:t>4,856</a:t>
                      </a:r>
                    </a:p>
                  </a:txBody>
                  <a:tcPr/>
                </a:tc>
                <a:tc>
                  <a:txBody>
                    <a:bodyPr/>
                    <a:lstStyle/>
                    <a:p>
                      <a:pPr algn="ctr"/>
                      <a:endParaRPr lang="en-US" sz="1200" dirty="0">
                        <a:solidFill>
                          <a:srgbClr val="FF0000"/>
                        </a:solidFill>
                      </a:endParaRPr>
                    </a:p>
                  </a:txBody>
                  <a:tcPr/>
                </a:tc>
                <a:tc>
                  <a:txBody>
                    <a:bodyPr/>
                    <a:lstStyle/>
                    <a:p>
                      <a:pPr algn="r"/>
                      <a:r>
                        <a:rPr lang="en-US" sz="1200" dirty="0">
                          <a:solidFill>
                            <a:schemeClr val="tx1"/>
                          </a:solidFill>
                        </a:rPr>
                        <a:t> 166,732</a:t>
                      </a:r>
                    </a:p>
                  </a:txBody>
                  <a:tcPr/>
                </a:tc>
                <a:tc>
                  <a:txBody>
                    <a:bodyPr/>
                    <a:lstStyle/>
                    <a:p>
                      <a:pPr algn="ctr"/>
                      <a:endParaRPr lang="en-US" sz="1200" dirty="0">
                        <a:solidFill>
                          <a:schemeClr val="tx1"/>
                        </a:solidFill>
                      </a:endParaRPr>
                    </a:p>
                  </a:txBody>
                  <a:tcPr/>
                </a:tc>
                <a:extLst>
                  <a:ext uri="{0D108BD9-81ED-4DB2-BD59-A6C34878D82A}">
                    <a16:rowId xmlns:a16="http://schemas.microsoft.com/office/drawing/2014/main" val="3437529036"/>
                  </a:ext>
                </a:extLst>
              </a:tr>
              <a:tr h="301541">
                <a:tc>
                  <a:txBody>
                    <a:bodyPr/>
                    <a:lstStyle/>
                    <a:p>
                      <a:r>
                        <a:rPr lang="en-US" sz="1200" dirty="0">
                          <a:latin typeface="Arial" pitchFamily="34" charset="0"/>
                          <a:cs typeface="Arial" pitchFamily="34" charset="0"/>
                        </a:rPr>
                        <a:t>Tax Certiorari</a:t>
                      </a:r>
                      <a:r>
                        <a:rPr lang="en-US" sz="1200" baseline="0" dirty="0">
                          <a:latin typeface="Arial" pitchFamily="34" charset="0"/>
                          <a:cs typeface="Arial" pitchFamily="34" charset="0"/>
                        </a:rPr>
                        <a:t> Reserve</a:t>
                      </a:r>
                      <a:endParaRPr lang="en-US" sz="1200" dirty="0">
                        <a:latin typeface="Arial" pitchFamily="34" charset="0"/>
                        <a:cs typeface="Arial" pitchFamily="34" charset="0"/>
                      </a:endParaRPr>
                    </a:p>
                  </a:txBody>
                  <a:tcPr/>
                </a:tc>
                <a:tc>
                  <a:txBody>
                    <a:bodyPr/>
                    <a:lstStyle/>
                    <a:p>
                      <a:pPr algn="r"/>
                      <a:r>
                        <a:rPr lang="en-US" sz="1200" dirty="0">
                          <a:solidFill>
                            <a:schemeClr val="tx1"/>
                          </a:solidFill>
                        </a:rPr>
                        <a:t>139,186</a:t>
                      </a:r>
                    </a:p>
                  </a:txBody>
                  <a:tcPr/>
                </a:tc>
                <a:tc>
                  <a:txBody>
                    <a:bodyPr/>
                    <a:lstStyle/>
                    <a:p>
                      <a:pPr algn="ctr"/>
                      <a:endParaRPr lang="en-US" sz="1200" dirty="0">
                        <a:solidFill>
                          <a:srgbClr val="FF0000"/>
                        </a:solidFill>
                      </a:endParaRPr>
                    </a:p>
                  </a:txBody>
                  <a:tcPr/>
                </a:tc>
                <a:tc>
                  <a:txBody>
                    <a:bodyPr/>
                    <a:lstStyle/>
                    <a:p>
                      <a:pPr algn="ctr"/>
                      <a:r>
                        <a:rPr lang="en-US" sz="1200" dirty="0">
                          <a:solidFill>
                            <a:schemeClr val="tx1"/>
                          </a:solidFill>
                        </a:rPr>
                        <a:t>4,176</a:t>
                      </a:r>
                    </a:p>
                  </a:txBody>
                  <a:tcPr/>
                </a:tc>
                <a:tc>
                  <a:txBody>
                    <a:bodyPr/>
                    <a:lstStyle/>
                    <a:p>
                      <a:pPr algn="ctr"/>
                      <a:endParaRPr lang="en-US" sz="1200" dirty="0">
                        <a:solidFill>
                          <a:srgbClr val="FF0000"/>
                        </a:solidFill>
                      </a:endParaRPr>
                    </a:p>
                  </a:txBody>
                  <a:tcPr/>
                </a:tc>
                <a:tc>
                  <a:txBody>
                    <a:bodyPr/>
                    <a:lstStyle/>
                    <a:p>
                      <a:pPr algn="r"/>
                      <a:r>
                        <a:rPr lang="en-US" sz="1200" baseline="0" dirty="0">
                          <a:solidFill>
                            <a:schemeClr val="tx1"/>
                          </a:solidFill>
                        </a:rPr>
                        <a:t> 143,362</a:t>
                      </a:r>
                      <a:endParaRPr lang="en-US"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(94,647)</a:t>
                      </a:r>
                    </a:p>
                    <a:p>
                      <a:pPr algn="ctr"/>
                      <a:endParaRPr lang="en-US" sz="1200" dirty="0">
                        <a:solidFill>
                          <a:schemeClr val="tx1"/>
                        </a:solidFill>
                      </a:endParaRPr>
                    </a:p>
                  </a:txBody>
                  <a:tcPr>
                    <a:solidFill>
                      <a:srgbClr val="FFFF00"/>
                    </a:solidFill>
                  </a:tcPr>
                </a:tc>
                <a:extLst>
                  <a:ext uri="{0D108BD9-81ED-4DB2-BD59-A6C34878D82A}">
                    <a16:rowId xmlns:a16="http://schemas.microsoft.com/office/drawing/2014/main" val="10003"/>
                  </a:ext>
                </a:extLst>
              </a:tr>
              <a:tr h="357553">
                <a:tc>
                  <a:txBody>
                    <a:bodyPr/>
                    <a:lstStyle/>
                    <a:p>
                      <a:r>
                        <a:rPr lang="en-US" sz="1200" dirty="0">
                          <a:latin typeface="Arial" pitchFamily="34" charset="0"/>
                          <a:cs typeface="Arial" pitchFamily="34" charset="0"/>
                        </a:rPr>
                        <a:t>Employee Benefit Accrued</a:t>
                      </a:r>
                      <a:r>
                        <a:rPr lang="en-US" sz="1200" baseline="0" dirty="0">
                          <a:latin typeface="Arial" pitchFamily="34" charset="0"/>
                          <a:cs typeface="Arial" pitchFamily="34" charset="0"/>
                        </a:rPr>
                        <a:t> Liability</a:t>
                      </a:r>
                      <a:endParaRPr lang="en-US" sz="1200" dirty="0">
                        <a:latin typeface="Arial" pitchFamily="34" charset="0"/>
                        <a:cs typeface="Arial" pitchFamily="34" charset="0"/>
                      </a:endParaRPr>
                    </a:p>
                  </a:txBody>
                  <a:tcPr/>
                </a:tc>
                <a:tc>
                  <a:txBody>
                    <a:bodyPr/>
                    <a:lstStyle/>
                    <a:p>
                      <a:pPr algn="r"/>
                      <a:r>
                        <a:rPr lang="en-US" sz="1200" dirty="0">
                          <a:solidFill>
                            <a:schemeClr val="tx1"/>
                          </a:solidFill>
                        </a:rPr>
                        <a:t>220,622</a:t>
                      </a:r>
                    </a:p>
                  </a:txBody>
                  <a:tcPr/>
                </a:tc>
                <a:tc>
                  <a:txBody>
                    <a:bodyPr/>
                    <a:lstStyle/>
                    <a:p>
                      <a:pPr algn="ctr"/>
                      <a:endParaRPr lang="en-US" sz="1200" dirty="0">
                        <a:solidFill>
                          <a:srgbClr val="FF0000"/>
                        </a:solidFill>
                      </a:endParaRPr>
                    </a:p>
                  </a:txBody>
                  <a:tcPr/>
                </a:tc>
                <a:tc>
                  <a:txBody>
                    <a:bodyPr/>
                    <a:lstStyle/>
                    <a:p>
                      <a:pPr algn="ctr"/>
                      <a:r>
                        <a:rPr lang="en-US" sz="1200" dirty="0">
                          <a:solidFill>
                            <a:schemeClr val="tx1"/>
                          </a:solidFill>
                        </a:rPr>
                        <a:t>6,619</a:t>
                      </a:r>
                    </a:p>
                  </a:txBody>
                  <a:tcPr/>
                </a:tc>
                <a:tc>
                  <a:txBody>
                    <a:bodyPr/>
                    <a:lstStyle/>
                    <a:p>
                      <a:pPr algn="ctr"/>
                      <a:endParaRPr lang="en-US" sz="1200" dirty="0">
                        <a:solidFill>
                          <a:srgbClr val="FF0000"/>
                        </a:solidFill>
                      </a:endParaRPr>
                    </a:p>
                  </a:txBody>
                  <a:tcPr/>
                </a:tc>
                <a:tc>
                  <a:txBody>
                    <a:bodyPr/>
                    <a:lstStyle/>
                    <a:p>
                      <a:pPr algn="r"/>
                      <a:r>
                        <a:rPr lang="en-US" sz="1200" baseline="0" dirty="0">
                          <a:solidFill>
                            <a:schemeClr val="tx1"/>
                          </a:solidFill>
                        </a:rPr>
                        <a:t> 227,241</a:t>
                      </a:r>
                      <a:endParaRPr lang="en-US" sz="1200" dirty="0">
                        <a:solidFill>
                          <a:schemeClr val="tx1"/>
                        </a:solidFill>
                      </a:endParaRPr>
                    </a:p>
                  </a:txBody>
                  <a:tcPr/>
                </a:tc>
                <a:tc>
                  <a:txBody>
                    <a:bodyPr/>
                    <a:lstStyle/>
                    <a:p>
                      <a:pPr algn="ctr"/>
                      <a:r>
                        <a:rPr lang="en-US" sz="1200" dirty="0" smtClean="0">
                          <a:solidFill>
                            <a:schemeClr val="tx1"/>
                          </a:solidFill>
                        </a:rPr>
                        <a:t>0</a:t>
                      </a:r>
                      <a:endParaRPr lang="en-US" sz="1200" dirty="0">
                        <a:solidFill>
                          <a:schemeClr val="tx1"/>
                        </a:solidFill>
                      </a:endParaRPr>
                    </a:p>
                  </a:txBody>
                  <a:tcPr>
                    <a:solidFill>
                      <a:srgbClr val="FFFF00"/>
                    </a:solidFill>
                  </a:tcPr>
                </a:tc>
                <a:extLst>
                  <a:ext uri="{0D108BD9-81ED-4DB2-BD59-A6C34878D82A}">
                    <a16:rowId xmlns:a16="http://schemas.microsoft.com/office/drawing/2014/main" val="10004"/>
                  </a:ext>
                </a:extLst>
              </a:tr>
              <a:tr h="164281">
                <a:tc>
                  <a:txBody>
                    <a:bodyPr/>
                    <a:lstStyle/>
                    <a:p>
                      <a:r>
                        <a:rPr lang="en-US" sz="1200" dirty="0">
                          <a:latin typeface="Arial" pitchFamily="34" charset="0"/>
                          <a:cs typeface="Arial" pitchFamily="34" charset="0"/>
                        </a:rPr>
                        <a:t>ERS</a:t>
                      </a:r>
                      <a:r>
                        <a:rPr lang="en-US" sz="1200" baseline="0" dirty="0">
                          <a:latin typeface="Arial" pitchFamily="34" charset="0"/>
                          <a:cs typeface="Arial" pitchFamily="34" charset="0"/>
                        </a:rPr>
                        <a:t> Reserve </a:t>
                      </a:r>
                      <a:endParaRPr lang="en-US" sz="1200" dirty="0">
                        <a:latin typeface="Arial" pitchFamily="34" charset="0"/>
                        <a:cs typeface="Arial" pitchFamily="34" charset="0"/>
                      </a:endParaRPr>
                    </a:p>
                  </a:txBody>
                  <a:tcPr/>
                </a:tc>
                <a:tc>
                  <a:txBody>
                    <a:bodyPr/>
                    <a:lstStyle/>
                    <a:p>
                      <a:pPr algn="r"/>
                      <a:r>
                        <a:rPr lang="en-US" sz="1200" dirty="0">
                          <a:solidFill>
                            <a:schemeClr val="tx1"/>
                          </a:solidFill>
                        </a:rPr>
                        <a:t>989,970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latin typeface="+mn-lt"/>
                      </a:endParaRPr>
                    </a:p>
                  </a:txBody>
                  <a:tcPr/>
                </a:tc>
                <a:tc>
                  <a:txBody>
                    <a:bodyPr/>
                    <a:lstStyle/>
                    <a:p>
                      <a:pPr algn="ctr"/>
                      <a:r>
                        <a:rPr lang="en-US" sz="1200" dirty="0">
                          <a:solidFill>
                            <a:schemeClr val="tx1"/>
                          </a:solidFill>
                        </a:rPr>
                        <a:t>29,699</a:t>
                      </a:r>
                    </a:p>
                  </a:txBody>
                  <a:tcPr/>
                </a:tc>
                <a:tc>
                  <a:txBody>
                    <a:bodyPr/>
                    <a:lstStyle/>
                    <a:p>
                      <a:pPr algn="ctr"/>
                      <a:endParaRPr lang="en-US" sz="1200" dirty="0">
                        <a:solidFill>
                          <a:srgbClr val="FF0000"/>
                        </a:solidFill>
                      </a:endParaRPr>
                    </a:p>
                  </a:txBody>
                  <a:tcPr/>
                </a:tc>
                <a:tc>
                  <a:txBody>
                    <a:bodyPr/>
                    <a:lstStyle/>
                    <a:p>
                      <a:pPr algn="r"/>
                      <a:r>
                        <a:rPr lang="en-US" sz="1200" dirty="0">
                          <a:solidFill>
                            <a:schemeClr val="tx1"/>
                          </a:solidFill>
                        </a:rPr>
                        <a:t>1,019,669</a:t>
                      </a:r>
                    </a:p>
                  </a:txBody>
                  <a:tcPr/>
                </a:tc>
                <a:tc>
                  <a:txBody>
                    <a:bodyPr/>
                    <a:lstStyle/>
                    <a:p>
                      <a:pPr algn="ctr"/>
                      <a:r>
                        <a:rPr lang="en-US" sz="1200" dirty="0">
                          <a:solidFill>
                            <a:schemeClr val="tx1"/>
                          </a:solidFill>
                        </a:rPr>
                        <a:t>(400,000)</a:t>
                      </a:r>
                    </a:p>
                  </a:txBody>
                  <a:tcPr/>
                </a:tc>
                <a:extLst>
                  <a:ext uri="{0D108BD9-81ED-4DB2-BD59-A6C34878D82A}">
                    <a16:rowId xmlns:a16="http://schemas.microsoft.com/office/drawing/2014/main" val="10006"/>
                  </a:ext>
                </a:extLst>
              </a:tr>
              <a:tr h="248000">
                <a:tc>
                  <a:txBody>
                    <a:bodyPr/>
                    <a:lstStyle/>
                    <a:p>
                      <a:r>
                        <a:rPr lang="en-US" sz="1200" dirty="0">
                          <a:latin typeface="Arial" pitchFamily="34" charset="0"/>
                          <a:cs typeface="Arial" pitchFamily="34" charset="0"/>
                        </a:rPr>
                        <a:t>TRS Reserve</a:t>
                      </a:r>
                    </a:p>
                  </a:txBody>
                  <a:tcPr/>
                </a:tc>
                <a:tc>
                  <a:txBody>
                    <a:bodyPr/>
                    <a:lstStyle/>
                    <a:p>
                      <a:pPr algn="r"/>
                      <a:r>
                        <a:rPr lang="en-US" sz="1200" dirty="0">
                          <a:solidFill>
                            <a:schemeClr val="tx1"/>
                          </a:solidFill>
                          <a:latin typeface="+mn-lt"/>
                        </a:rPr>
                        <a:t>636,715</a:t>
                      </a:r>
                    </a:p>
                  </a:txBody>
                  <a:tcPr/>
                </a:tc>
                <a:tc>
                  <a:txBody>
                    <a:bodyPr/>
                    <a:lstStyle/>
                    <a:p>
                      <a:pPr algn="ctr"/>
                      <a:endParaRPr lang="en-US" sz="1200" dirty="0">
                        <a:solidFill>
                          <a:srgbClr val="FF0000"/>
                        </a:solidFill>
                        <a:latin typeface="+mn-lt"/>
                      </a:endParaRPr>
                    </a:p>
                  </a:txBody>
                  <a:tcPr/>
                </a:tc>
                <a:tc>
                  <a:txBody>
                    <a:bodyPr/>
                    <a:lstStyle/>
                    <a:p>
                      <a:pPr algn="ctr"/>
                      <a:r>
                        <a:rPr lang="en-US" sz="1200" i="0" dirty="0">
                          <a:solidFill>
                            <a:schemeClr val="tx1"/>
                          </a:solidFill>
                          <a:latin typeface="+mn-lt"/>
                        </a:rPr>
                        <a:t>19,101</a:t>
                      </a:r>
                    </a:p>
                  </a:txBody>
                  <a:tcPr/>
                </a:tc>
                <a:tc>
                  <a:txBody>
                    <a:bodyPr/>
                    <a:lstStyle/>
                    <a:p>
                      <a:pPr algn="ctr"/>
                      <a:endParaRPr lang="en-US" sz="1200" dirty="0">
                        <a:solidFill>
                          <a:srgbClr val="FF0000"/>
                        </a:solidFill>
                        <a:latin typeface="+mn-lt"/>
                      </a:endParaRPr>
                    </a:p>
                  </a:txBody>
                  <a:tcPr/>
                </a:tc>
                <a:tc>
                  <a:txBody>
                    <a:bodyPr/>
                    <a:lstStyle/>
                    <a:p>
                      <a:pPr algn="r"/>
                      <a:r>
                        <a:rPr lang="en-US" sz="1200" dirty="0">
                          <a:solidFill>
                            <a:schemeClr val="tx1"/>
                          </a:solidFill>
                          <a:latin typeface="+mn-lt"/>
                        </a:rPr>
                        <a:t>655,816</a:t>
                      </a:r>
                    </a:p>
                  </a:txBody>
                  <a:tcPr/>
                </a:tc>
                <a:tc>
                  <a:txBody>
                    <a:bodyPr/>
                    <a:lstStyle/>
                    <a:p>
                      <a:pPr algn="ctr"/>
                      <a:r>
                        <a:rPr lang="en-US" sz="1200" dirty="0">
                          <a:solidFill>
                            <a:schemeClr val="tx1"/>
                          </a:solidFill>
                          <a:latin typeface="+mn-lt"/>
                        </a:rPr>
                        <a:t>(150,000)</a:t>
                      </a:r>
                    </a:p>
                  </a:txBody>
                  <a:tcPr/>
                </a:tc>
                <a:extLst>
                  <a:ext uri="{0D108BD9-81ED-4DB2-BD59-A6C34878D82A}">
                    <a16:rowId xmlns:a16="http://schemas.microsoft.com/office/drawing/2014/main" val="10005"/>
                  </a:ext>
                </a:extLst>
              </a:tr>
              <a:tr h="387972">
                <a:tc>
                  <a:txBody>
                    <a:bodyPr/>
                    <a:lstStyle/>
                    <a:p>
                      <a:r>
                        <a:rPr lang="en-US" sz="1200" dirty="0">
                          <a:latin typeface="Arial" pitchFamily="34" charset="0"/>
                          <a:cs typeface="Arial" pitchFamily="34" charset="0"/>
                        </a:rPr>
                        <a:t>Capital</a:t>
                      </a:r>
                      <a:r>
                        <a:rPr lang="en-US" sz="1200" baseline="0" dirty="0">
                          <a:latin typeface="Arial" pitchFamily="34" charset="0"/>
                          <a:cs typeface="Arial" pitchFamily="34" charset="0"/>
                        </a:rPr>
                        <a:t> Reserves:</a:t>
                      </a:r>
                    </a:p>
                    <a:p>
                      <a:pPr marL="171450" indent="-171450">
                        <a:buFontTx/>
                        <a:buChar char="-"/>
                      </a:pPr>
                      <a:r>
                        <a:rPr lang="en-US" sz="1200" baseline="0" dirty="0">
                          <a:latin typeface="Arial" pitchFamily="34" charset="0"/>
                          <a:cs typeface="Arial" pitchFamily="34" charset="0"/>
                        </a:rPr>
                        <a:t>Bus 2017</a:t>
                      </a:r>
                    </a:p>
                    <a:p>
                      <a:pPr marL="171450" indent="-171450">
                        <a:buFontTx/>
                        <a:buChar char="-"/>
                      </a:pPr>
                      <a:r>
                        <a:rPr lang="en-US" sz="1200" baseline="0" dirty="0">
                          <a:latin typeface="Arial" pitchFamily="34" charset="0"/>
                          <a:cs typeface="Arial" pitchFamily="34" charset="0"/>
                        </a:rPr>
                        <a:t>Bus 2022</a:t>
                      </a:r>
                    </a:p>
                    <a:p>
                      <a:pPr marL="171450" indent="-171450">
                        <a:buFontTx/>
                        <a:buChar char="-"/>
                      </a:pPr>
                      <a:r>
                        <a:rPr lang="en-US" sz="1200" baseline="0" dirty="0">
                          <a:latin typeface="Arial" pitchFamily="34" charset="0"/>
                          <a:cs typeface="Arial" pitchFamily="34" charset="0"/>
                        </a:rPr>
                        <a:t>Bus 2024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Arial" pitchFamily="34" charset="0"/>
                          <a:cs typeface="Arial" pitchFamily="34" charset="0"/>
                        </a:rPr>
                        <a:t>Building 2016</a:t>
                      </a:r>
                    </a:p>
                    <a:p>
                      <a:pPr marL="171450" indent="-171450">
                        <a:buFontTx/>
                        <a:buChar char="-"/>
                      </a:pPr>
                      <a:r>
                        <a:rPr lang="en-US" sz="1200" baseline="0" dirty="0">
                          <a:latin typeface="Arial" pitchFamily="34" charset="0"/>
                          <a:cs typeface="Arial" pitchFamily="34" charset="0"/>
                        </a:rPr>
                        <a:t>Building 2019</a:t>
                      </a:r>
                    </a:p>
                    <a:p>
                      <a:pPr marL="171450" indent="-171450">
                        <a:buFontTx/>
                        <a:buChar char="-"/>
                      </a:pPr>
                      <a:r>
                        <a:rPr lang="en-US" sz="1200" baseline="0" dirty="0">
                          <a:latin typeface="Arial" pitchFamily="34" charset="0"/>
                          <a:cs typeface="Arial" pitchFamily="34" charset="0"/>
                        </a:rPr>
                        <a:t>Building 2024</a:t>
                      </a:r>
                      <a:endParaRPr lang="en-US" sz="1200" dirty="0">
                        <a:latin typeface="Arial" pitchFamily="34" charset="0"/>
                        <a:cs typeface="Arial" pitchFamily="34" charset="0"/>
                      </a:endParaRPr>
                    </a:p>
                  </a:txBody>
                  <a:tcPr/>
                </a:tc>
                <a:tc>
                  <a:txBody>
                    <a:bodyPr/>
                    <a:lstStyle/>
                    <a:p>
                      <a:pPr algn="ctr"/>
                      <a:r>
                        <a:rPr lang="en-US" sz="1200" dirty="0">
                          <a:solidFill>
                            <a:schemeClr val="tx1"/>
                          </a:solidFill>
                          <a:latin typeface="+mn-lt"/>
                        </a:rPr>
                        <a:t>          </a:t>
                      </a:r>
                    </a:p>
                    <a:p>
                      <a:pPr algn="r"/>
                      <a:r>
                        <a:rPr lang="en-US" sz="1200" baseline="0" dirty="0">
                          <a:solidFill>
                            <a:schemeClr val="tx1"/>
                          </a:solidFill>
                          <a:latin typeface="+mn-lt"/>
                        </a:rPr>
                        <a:t>   311,178</a:t>
                      </a:r>
                    </a:p>
                    <a:p>
                      <a:pPr algn="r"/>
                      <a:r>
                        <a:rPr lang="en-US" sz="1200" baseline="0" dirty="0">
                          <a:solidFill>
                            <a:schemeClr val="tx1"/>
                          </a:solidFill>
                          <a:latin typeface="+mn-lt"/>
                        </a:rPr>
                        <a:t>942,582</a:t>
                      </a:r>
                    </a:p>
                    <a:p>
                      <a:pPr algn="r"/>
                      <a:r>
                        <a:rPr lang="en-US" sz="1200" baseline="0" dirty="0">
                          <a:solidFill>
                            <a:schemeClr val="tx1"/>
                          </a:solidFill>
                          <a:latin typeface="+mn-lt"/>
                        </a:rPr>
                        <a:t>643,175</a:t>
                      </a:r>
                    </a:p>
                    <a:p>
                      <a:pPr algn="r"/>
                      <a:r>
                        <a:rPr lang="en-US" sz="1200" baseline="0" dirty="0">
                          <a:solidFill>
                            <a:schemeClr val="tx1"/>
                          </a:solidFill>
                          <a:latin typeface="+mn-lt"/>
                        </a:rPr>
                        <a:t>6,122</a:t>
                      </a:r>
                    </a:p>
                    <a:p>
                      <a:pPr algn="r"/>
                      <a:r>
                        <a:rPr lang="en-US" sz="1200" baseline="0" dirty="0">
                          <a:solidFill>
                            <a:schemeClr val="tx1"/>
                          </a:solidFill>
                          <a:latin typeface="+mn-lt"/>
                        </a:rPr>
                        <a:t>3,076,813</a:t>
                      </a:r>
                    </a:p>
                    <a:p>
                      <a:pPr algn="r"/>
                      <a:r>
                        <a:rPr lang="en-US" sz="1200" baseline="0" dirty="0">
                          <a:solidFill>
                            <a:schemeClr val="tx1"/>
                          </a:solidFill>
                          <a:latin typeface="+mn-lt"/>
                        </a:rPr>
                        <a:t>1,000,000</a:t>
                      </a:r>
                      <a:endParaRPr lang="en-US" sz="1200" dirty="0">
                        <a:solidFill>
                          <a:schemeClr val="tx1"/>
                        </a:solidFill>
                        <a:latin typeface="+mn-lt"/>
                      </a:endParaRPr>
                    </a:p>
                  </a:txBody>
                  <a:tcPr/>
                </a:tc>
                <a:tc>
                  <a:txBody>
                    <a:bodyPr/>
                    <a:lstStyle/>
                    <a:p>
                      <a:pPr algn="ctr"/>
                      <a:endParaRPr lang="en-US" sz="1200" dirty="0">
                        <a:solidFill>
                          <a:srgbClr val="FF0000"/>
                        </a:solidFill>
                        <a:latin typeface="+mn-lt"/>
                      </a:endParaRPr>
                    </a:p>
                    <a:p>
                      <a:pPr algn="ctr"/>
                      <a:r>
                        <a:rPr lang="en-US" sz="1200" dirty="0">
                          <a:solidFill>
                            <a:schemeClr val="tx1"/>
                          </a:solidFill>
                          <a:latin typeface="+mn-lt"/>
                        </a:rPr>
                        <a:t>(311,178)</a:t>
                      </a:r>
                    </a:p>
                    <a:p>
                      <a:pPr algn="ctr"/>
                      <a:r>
                        <a:rPr lang="en-US" sz="1200" dirty="0">
                          <a:solidFill>
                            <a:schemeClr val="tx1"/>
                          </a:solidFill>
                          <a:latin typeface="+mn-lt"/>
                        </a:rPr>
                        <a:t>(288,822)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19,613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19,295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184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92,304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a:tc>
                <a:tc>
                  <a:txBody>
                    <a:bodyPr/>
                    <a:lstStyle/>
                    <a:p>
                      <a:pPr algn="r"/>
                      <a:endParaRPr lang="en-US" sz="1200" dirty="0">
                        <a:solidFill>
                          <a:srgbClr val="FF0000"/>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0</a:t>
                      </a:r>
                    </a:p>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673,373</a:t>
                      </a:r>
                    </a:p>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662,470</a:t>
                      </a:r>
                    </a:p>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6,306</a:t>
                      </a:r>
                    </a:p>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3,169,117</a:t>
                      </a:r>
                    </a:p>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1,030,000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t>
                      </a:r>
                      <a:r>
                        <a:rPr lang="en-US" sz="1200" dirty="0" smtClean="0">
                          <a:solidFill>
                            <a:schemeClr val="tx1"/>
                          </a:solidFill>
                          <a:latin typeface="+mn-lt"/>
                        </a:rPr>
                        <a:t>615,000</a:t>
                      </a:r>
                      <a:r>
                        <a:rPr lang="en-US" sz="1200" dirty="0">
                          <a:solidFill>
                            <a:schemeClr val="tx1"/>
                          </a:solidFill>
                          <a:latin typeface="+mn-lt"/>
                        </a:rPr>
                        <a:t>)</a:t>
                      </a:r>
                    </a:p>
                  </a:txBody>
                  <a:tcPr>
                    <a:solidFill>
                      <a:srgbClr val="FFFF00"/>
                    </a:solidFill>
                  </a:tcPr>
                </a:tc>
                <a:extLst>
                  <a:ext uri="{0D108BD9-81ED-4DB2-BD59-A6C34878D82A}">
                    <a16:rowId xmlns:a16="http://schemas.microsoft.com/office/drawing/2014/main" val="10007"/>
                  </a:ext>
                </a:extLst>
              </a:tr>
              <a:tr h="387972">
                <a:tc>
                  <a:txBody>
                    <a:bodyPr/>
                    <a:lstStyle/>
                    <a:p>
                      <a:r>
                        <a:rPr lang="en-US" sz="1600" b="1" dirty="0">
                          <a:latin typeface="+mn-lt"/>
                          <a:cs typeface="Arial" pitchFamily="34" charset="0"/>
                        </a:rPr>
                        <a:t>TOTAL</a:t>
                      </a:r>
                    </a:p>
                  </a:txBody>
                  <a:tcPr/>
                </a:tc>
                <a:tc>
                  <a:txBody>
                    <a:bodyPr/>
                    <a:lstStyle/>
                    <a:p>
                      <a:pPr algn="r"/>
                      <a:r>
                        <a:rPr lang="en-US" sz="1200" b="1" dirty="0">
                          <a:solidFill>
                            <a:schemeClr val="tx1"/>
                          </a:solidFill>
                          <a:latin typeface="+mn-lt"/>
                        </a:rPr>
                        <a:t>$9,701,697</a:t>
                      </a:r>
                    </a:p>
                  </a:txBody>
                  <a:tcPr/>
                </a:tc>
                <a:tc>
                  <a:txBody>
                    <a:bodyPr/>
                    <a:lstStyle/>
                    <a:p>
                      <a:pPr algn="ctr"/>
                      <a:r>
                        <a:rPr lang="en-US" sz="1200" b="1" dirty="0">
                          <a:solidFill>
                            <a:schemeClr val="tx1"/>
                          </a:solidFill>
                          <a:latin typeface="+mn-lt"/>
                        </a:rPr>
                        <a:t>($718,800)</a:t>
                      </a:r>
                    </a:p>
                  </a:txBody>
                  <a:tcPr/>
                </a:tc>
                <a:tc>
                  <a:txBody>
                    <a:bodyPr/>
                    <a:lstStyle/>
                    <a:p>
                      <a:pPr algn="ctr"/>
                      <a:r>
                        <a:rPr lang="en-US" sz="1200" b="1" dirty="0">
                          <a:solidFill>
                            <a:schemeClr val="tx1"/>
                          </a:solidFill>
                          <a:latin typeface="+mn-lt"/>
                        </a:rPr>
                        <a:t>$273,051</a:t>
                      </a:r>
                    </a:p>
                  </a:txBody>
                  <a:tcPr/>
                </a:tc>
                <a:tc>
                  <a:txBody>
                    <a:bodyPr/>
                    <a:lstStyle/>
                    <a:p>
                      <a:pPr algn="ctr"/>
                      <a:endParaRPr lang="en-US" sz="1200" b="1" dirty="0">
                        <a:solidFill>
                          <a:srgbClr val="FF0000"/>
                        </a:solidFill>
                        <a:latin typeface="+mn-lt"/>
                      </a:endParaRPr>
                    </a:p>
                  </a:txBody>
                  <a:tcPr/>
                </a:tc>
                <a:tc>
                  <a:txBody>
                    <a:bodyPr/>
                    <a:lstStyle/>
                    <a:p>
                      <a:pPr algn="ctr"/>
                      <a:r>
                        <a:rPr lang="en-US" sz="1200" b="1" dirty="0">
                          <a:solidFill>
                            <a:schemeClr val="tx1"/>
                          </a:solidFill>
                          <a:latin typeface="+mn-lt"/>
                        </a:rPr>
                        <a:t>$9,256,748</a:t>
                      </a:r>
                    </a:p>
                  </a:txBody>
                  <a:tcPr/>
                </a:tc>
                <a:tc>
                  <a:txBody>
                    <a:bodyPr/>
                    <a:lstStyle/>
                    <a:p>
                      <a:pPr algn="ctr"/>
                      <a:r>
                        <a:rPr lang="en-US" sz="1200" b="1" dirty="0">
                          <a:solidFill>
                            <a:schemeClr val="tx1"/>
                          </a:solidFill>
                          <a:latin typeface="+mn-lt"/>
                        </a:rPr>
                        <a:t>($</a:t>
                      </a:r>
                      <a:r>
                        <a:rPr lang="en-US" sz="1200" b="1" dirty="0" smtClean="0">
                          <a:solidFill>
                            <a:schemeClr val="tx1"/>
                          </a:solidFill>
                          <a:latin typeface="+mn-lt"/>
                        </a:rPr>
                        <a:t>1,459,647)</a:t>
                      </a:r>
                      <a:endParaRPr lang="en-US" sz="1200" b="1" dirty="0">
                        <a:solidFill>
                          <a:schemeClr val="tx1"/>
                        </a:solidFill>
                        <a:latin typeface="+mn-lt"/>
                      </a:endParaRPr>
                    </a:p>
                  </a:txBody>
                  <a:tcPr>
                    <a:solidFill>
                      <a:srgbClr val="FFFF00"/>
                    </a:solidFill>
                  </a:tcPr>
                </a:tc>
                <a:extLst>
                  <a:ext uri="{0D108BD9-81ED-4DB2-BD59-A6C34878D82A}">
                    <a16:rowId xmlns:a16="http://schemas.microsoft.com/office/drawing/2014/main" val="2430085754"/>
                  </a:ext>
                </a:extLst>
              </a:tr>
            </a:tbl>
          </a:graphicData>
        </a:graphic>
      </p:graphicFrame>
    </p:spTree>
    <p:extLst>
      <p:ext uri="{BB962C8B-B14F-4D97-AF65-F5344CB8AC3E}">
        <p14:creationId xmlns:p14="http://schemas.microsoft.com/office/powerpoint/2010/main" val="32755135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sz="4000" b="1" dirty="0" smtClean="0">
                <a:latin typeface="Palatino Linotype" panose="02040502050505030304" pitchFamily="18" charset="0"/>
                <a:cs typeface="Arial" pitchFamily="34" charset="0"/>
              </a:rPr>
              <a:t>Budget #2 </a:t>
            </a:r>
            <a:r>
              <a:rPr lang="en-US" sz="4000" b="1" dirty="0">
                <a:latin typeface="Palatino Linotype" panose="02040502050505030304" pitchFamily="18" charset="0"/>
                <a:cs typeface="Arial" pitchFamily="34" charset="0"/>
              </a:rPr>
              <a:t>Highlights </a:t>
            </a:r>
          </a:p>
        </p:txBody>
      </p:sp>
      <p:sp>
        <p:nvSpPr>
          <p:cNvPr id="8" name="Right Triangle 7"/>
          <p:cNvSpPr/>
          <p:nvPr/>
        </p:nvSpPr>
        <p:spPr>
          <a:xfrm rot="10800000">
            <a:off x="8305800" y="1"/>
            <a:ext cx="8382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722438"/>
            <a:ext cx="8305800" cy="4906962"/>
          </a:xfrm>
        </p:spPr>
        <p:txBody>
          <a:bodyPr>
            <a:normAutofit fontScale="85000" lnSpcReduction="20000"/>
          </a:bodyPr>
          <a:lstStyle/>
          <a:p>
            <a:pPr lvl="0"/>
            <a:r>
              <a:rPr lang="en-US" b="1" dirty="0"/>
              <a:t>This </a:t>
            </a:r>
            <a:r>
              <a:rPr lang="en-US" b="1" dirty="0" smtClean="0"/>
              <a:t>newly proposed budget #2 continues to support </a:t>
            </a:r>
            <a:r>
              <a:rPr lang="en-US" b="1" dirty="0"/>
              <a:t>all JE academic and co-curricular activities.</a:t>
            </a:r>
          </a:p>
          <a:p>
            <a:pPr lvl="0"/>
            <a:endParaRPr lang="en-US" dirty="0"/>
          </a:p>
          <a:p>
            <a:pPr lvl="0"/>
            <a:r>
              <a:rPr lang="en-US" dirty="0"/>
              <a:t>Continues our practice of purchasing buses with </a:t>
            </a:r>
            <a:r>
              <a:rPr lang="en-US" u="sng" dirty="0"/>
              <a:t>cash</a:t>
            </a:r>
            <a:r>
              <a:rPr lang="en-US" dirty="0"/>
              <a:t>.</a:t>
            </a:r>
          </a:p>
          <a:p>
            <a:pPr lvl="1"/>
            <a:r>
              <a:rPr lang="en-US" dirty="0"/>
              <a:t>Estimated aid on previous bus purchases in 24-25:  $345,000</a:t>
            </a:r>
          </a:p>
          <a:p>
            <a:pPr lvl="1"/>
            <a:r>
              <a:rPr lang="en-US" dirty="0"/>
              <a:t>No expense on debt (interest) by paying with cash</a:t>
            </a:r>
          </a:p>
          <a:p>
            <a:endParaRPr lang="en-US" dirty="0"/>
          </a:p>
          <a:p>
            <a:r>
              <a:rPr lang="en-US" dirty="0"/>
              <a:t>Strategic planned use of reserve funds will minimize the tax </a:t>
            </a:r>
            <a:r>
              <a:rPr lang="en-US" dirty="0" smtClean="0"/>
              <a:t>increase.</a:t>
            </a:r>
            <a:endParaRPr lang="en-US" dirty="0"/>
          </a:p>
          <a:p>
            <a:pPr lvl="1"/>
            <a:r>
              <a:rPr lang="en-US" dirty="0"/>
              <a:t>Tax </a:t>
            </a:r>
            <a:r>
              <a:rPr lang="en-US" dirty="0" err="1"/>
              <a:t>Certiori</a:t>
            </a:r>
            <a:r>
              <a:rPr lang="en-US" dirty="0"/>
              <a:t>:  </a:t>
            </a:r>
            <a:r>
              <a:rPr lang="en-US" dirty="0" smtClean="0"/>
              <a:t>  $94,647</a:t>
            </a:r>
            <a:r>
              <a:rPr lang="en-US" dirty="0"/>
              <a:t>		- Workers Comp:   $100,000</a:t>
            </a:r>
          </a:p>
          <a:p>
            <a:pPr lvl="1"/>
            <a:r>
              <a:rPr lang="en-US" dirty="0" smtClean="0"/>
              <a:t>             TRS</a:t>
            </a:r>
            <a:r>
              <a:rPr lang="en-US" dirty="0"/>
              <a:t>: </a:t>
            </a:r>
            <a:r>
              <a:rPr lang="en-US" dirty="0" smtClean="0"/>
              <a:t>    $</a:t>
            </a:r>
            <a:r>
              <a:rPr lang="en-US" dirty="0"/>
              <a:t>150,000		- Bus Reserve:        $</a:t>
            </a:r>
            <a:r>
              <a:rPr lang="en-US" dirty="0" smtClean="0"/>
              <a:t>615,000</a:t>
            </a:r>
            <a:endParaRPr lang="en-US" dirty="0"/>
          </a:p>
          <a:p>
            <a:pPr lvl="1"/>
            <a:r>
              <a:rPr lang="en-US" dirty="0" smtClean="0"/>
              <a:t>             ERS</a:t>
            </a:r>
            <a:r>
              <a:rPr lang="en-US" dirty="0"/>
              <a:t>: </a:t>
            </a:r>
            <a:r>
              <a:rPr lang="en-US" dirty="0" smtClean="0"/>
              <a:t>    </a:t>
            </a:r>
            <a:r>
              <a:rPr lang="en-US" dirty="0"/>
              <a:t>$400,000		- Unemployment:  $</a:t>
            </a:r>
            <a:r>
              <a:rPr lang="en-US" dirty="0" smtClean="0"/>
              <a:t>100,000</a:t>
            </a:r>
          </a:p>
        </p:txBody>
      </p:sp>
      <p:pic>
        <p:nvPicPr>
          <p:cNvPr id="7" name="Picture 6" descr="JE_eagle"/>
          <p:cNvPicPr>
            <a:picLocks noChangeAspect="1"/>
          </p:cNvPicPr>
          <p:nvPr/>
        </p:nvPicPr>
        <p:blipFill>
          <a:blip r:embed="rId3"/>
          <a:stretch>
            <a:fillRect/>
          </a:stretch>
        </p:blipFill>
        <p:spPr>
          <a:xfrm>
            <a:off x="119539" y="108824"/>
            <a:ext cx="1509594" cy="1110376"/>
          </a:xfrm>
          <a:prstGeom prst="rect">
            <a:avLst/>
          </a:prstGeom>
        </p:spPr>
      </p:pic>
    </p:spTree>
    <p:extLst>
      <p:ext uri="{BB962C8B-B14F-4D97-AF65-F5344CB8AC3E}">
        <p14:creationId xmlns:p14="http://schemas.microsoft.com/office/powerpoint/2010/main" val="3758539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sz="4000" b="1" dirty="0" smtClean="0">
                <a:latin typeface="Palatino Linotype" panose="02040502050505030304" pitchFamily="18" charset="0"/>
                <a:cs typeface="Arial" pitchFamily="34" charset="0"/>
              </a:rPr>
              <a:t>Budget #2 </a:t>
            </a:r>
            <a:r>
              <a:rPr lang="en-US" sz="4000" b="1" dirty="0">
                <a:latin typeface="Palatino Linotype" panose="02040502050505030304" pitchFamily="18" charset="0"/>
                <a:cs typeface="Arial" pitchFamily="34" charset="0"/>
              </a:rPr>
              <a:t>Highlights </a:t>
            </a:r>
          </a:p>
        </p:txBody>
      </p:sp>
      <p:sp>
        <p:nvSpPr>
          <p:cNvPr id="8" name="Right Triangle 7"/>
          <p:cNvSpPr/>
          <p:nvPr/>
        </p:nvSpPr>
        <p:spPr>
          <a:xfrm rot="10800000">
            <a:off x="8305800" y="1"/>
            <a:ext cx="8382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570038"/>
            <a:ext cx="8305800" cy="4906962"/>
          </a:xfrm>
        </p:spPr>
        <p:txBody>
          <a:bodyPr>
            <a:normAutofit lnSpcReduction="10000"/>
          </a:bodyPr>
          <a:lstStyle/>
          <a:p>
            <a:r>
              <a:rPr lang="en-US" sz="2400" dirty="0"/>
              <a:t>Retirement and enrollment-driven decreases to instructional staffing in 25-26 will reduce district spending by an estimated </a:t>
            </a:r>
            <a:r>
              <a:rPr lang="en-US" sz="2400" dirty="0" smtClean="0"/>
              <a:t>$464,000</a:t>
            </a:r>
            <a:r>
              <a:rPr lang="en-US" sz="2400" dirty="0"/>
              <a:t>.</a:t>
            </a:r>
          </a:p>
          <a:p>
            <a:endParaRPr lang="en-US" sz="2400" dirty="0"/>
          </a:p>
          <a:p>
            <a:r>
              <a:rPr lang="en-US" sz="2400" dirty="0"/>
              <a:t>A </a:t>
            </a:r>
            <a:r>
              <a:rPr lang="en-US" sz="2400" b="1" strike="sngStrike" dirty="0">
                <a:solidFill>
                  <a:schemeClr val="bg1">
                    <a:lumMod val="75000"/>
                  </a:schemeClr>
                </a:solidFill>
              </a:rPr>
              <a:t>1.50% levy </a:t>
            </a:r>
            <a:r>
              <a:rPr lang="en-US" sz="2400" b="1" strike="sngStrike" dirty="0" smtClean="0">
                <a:solidFill>
                  <a:schemeClr val="bg1">
                    <a:lumMod val="75000"/>
                  </a:schemeClr>
                </a:solidFill>
              </a:rPr>
              <a:t>increase</a:t>
            </a:r>
            <a:r>
              <a:rPr lang="en-US" sz="2400" b="1" dirty="0" smtClean="0">
                <a:solidFill>
                  <a:schemeClr val="bg1">
                    <a:lumMod val="75000"/>
                  </a:schemeClr>
                </a:solidFill>
              </a:rPr>
              <a:t> </a:t>
            </a:r>
            <a:r>
              <a:rPr lang="en-US" sz="2400" b="1" dirty="0" smtClean="0"/>
              <a:t>0.85% levy increase</a:t>
            </a:r>
            <a:r>
              <a:rPr lang="en-US" sz="2400" dirty="0" smtClean="0"/>
              <a:t>, </a:t>
            </a:r>
            <a:r>
              <a:rPr lang="en-US" sz="2400" dirty="0"/>
              <a:t>along with planned reserve use, will continue to support student programming and demonstrates fiscal responsibility to the community</a:t>
            </a:r>
            <a:r>
              <a:rPr lang="en-US" sz="2400" dirty="0" smtClean="0"/>
              <a:t>.</a:t>
            </a:r>
          </a:p>
          <a:p>
            <a:endParaRPr lang="en-US" sz="2400" dirty="0"/>
          </a:p>
          <a:p>
            <a:r>
              <a:rPr lang="en-US" sz="2400" b="1" dirty="0" smtClean="0"/>
              <a:t>Reductions in Proposed Budget #2:</a:t>
            </a:r>
          </a:p>
          <a:p>
            <a:pPr lvl="1"/>
            <a:r>
              <a:rPr lang="en-US" sz="2000" dirty="0" smtClean="0"/>
              <a:t>Removed </a:t>
            </a:r>
            <a:r>
              <a:rPr lang="en-US" sz="2000" dirty="0" smtClean="0"/>
              <a:t>Superintendent’s budgeted </a:t>
            </a:r>
            <a:r>
              <a:rPr lang="en-US" sz="2000" dirty="0" smtClean="0"/>
              <a:t>contractual entitlements </a:t>
            </a:r>
            <a:r>
              <a:rPr lang="en-US" sz="2000" dirty="0" smtClean="0"/>
              <a:t>             (-$</a:t>
            </a:r>
            <a:r>
              <a:rPr lang="en-US" sz="2000" dirty="0" smtClean="0"/>
              <a:t>35,000 retention, and </a:t>
            </a:r>
            <a:r>
              <a:rPr lang="en-US" sz="2000" smtClean="0"/>
              <a:t>-$</a:t>
            </a:r>
            <a:r>
              <a:rPr lang="en-US" sz="2000" smtClean="0"/>
              <a:t>51,153 </a:t>
            </a:r>
            <a:r>
              <a:rPr lang="en-US" sz="2000" dirty="0" smtClean="0"/>
              <a:t>vacation buyout)</a:t>
            </a:r>
          </a:p>
          <a:p>
            <a:pPr lvl="1"/>
            <a:r>
              <a:rPr lang="en-US" sz="2000" dirty="0" smtClean="0"/>
              <a:t>Decreased school bus purchase spending (-$35,000)</a:t>
            </a:r>
          </a:p>
          <a:p>
            <a:pPr lvl="1"/>
            <a:r>
              <a:rPr lang="en-US" sz="2000" dirty="0" smtClean="0"/>
              <a:t>Eliminated Tax Collector stipend (-$</a:t>
            </a:r>
            <a:r>
              <a:rPr lang="en-US" sz="2000" dirty="0" smtClean="0"/>
              <a:t>5,000)</a:t>
            </a:r>
            <a:endParaRPr lang="en-US" sz="2000" dirty="0"/>
          </a:p>
        </p:txBody>
      </p:sp>
      <p:pic>
        <p:nvPicPr>
          <p:cNvPr id="7" name="Picture 6" descr="JE_eagle"/>
          <p:cNvPicPr>
            <a:picLocks noChangeAspect="1"/>
          </p:cNvPicPr>
          <p:nvPr/>
        </p:nvPicPr>
        <p:blipFill>
          <a:blip r:embed="rId3"/>
          <a:stretch>
            <a:fillRect/>
          </a:stretch>
        </p:blipFill>
        <p:spPr>
          <a:xfrm>
            <a:off x="119539" y="108824"/>
            <a:ext cx="1509594" cy="1110376"/>
          </a:xfrm>
          <a:prstGeom prst="rect">
            <a:avLst/>
          </a:prstGeom>
        </p:spPr>
      </p:pic>
    </p:spTree>
    <p:extLst>
      <p:ext uri="{BB962C8B-B14F-4D97-AF65-F5344CB8AC3E}">
        <p14:creationId xmlns:p14="http://schemas.microsoft.com/office/powerpoint/2010/main" val="1756948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sz="4000" b="1" dirty="0" smtClean="0">
                <a:latin typeface="Palatino Linotype" panose="02040502050505030304" pitchFamily="18" charset="0"/>
                <a:cs typeface="Arial" pitchFamily="34" charset="0"/>
              </a:rPr>
              <a:t>Contingency Budget</a:t>
            </a:r>
            <a:endParaRPr lang="en-US" sz="4000" b="1" dirty="0">
              <a:latin typeface="Palatino Linotype" panose="02040502050505030304" pitchFamily="18" charset="0"/>
              <a:cs typeface="Arial" pitchFamily="34" charset="0"/>
            </a:endParaRPr>
          </a:p>
        </p:txBody>
      </p:sp>
      <p:sp>
        <p:nvSpPr>
          <p:cNvPr id="8" name="Right Triangle 7"/>
          <p:cNvSpPr/>
          <p:nvPr/>
        </p:nvSpPr>
        <p:spPr>
          <a:xfrm rot="10800000">
            <a:off x="8305800" y="1"/>
            <a:ext cx="838200" cy="914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570038"/>
            <a:ext cx="8305800" cy="4906962"/>
          </a:xfrm>
        </p:spPr>
        <p:txBody>
          <a:bodyPr>
            <a:normAutofit/>
          </a:bodyPr>
          <a:lstStyle/>
          <a:p>
            <a:pPr marL="0" indent="0">
              <a:buNone/>
            </a:pPr>
            <a:r>
              <a:rPr lang="en-US" sz="2400" b="1" i="1" dirty="0" smtClean="0"/>
              <a:t>The community did not approve the first proposed budget on May 20</a:t>
            </a:r>
            <a:r>
              <a:rPr lang="en-US" sz="2400" b="1" i="1" baseline="30000" dirty="0" smtClean="0"/>
              <a:t>th</a:t>
            </a:r>
            <a:r>
              <a:rPr lang="en-US" sz="2400" b="1" i="1" dirty="0" smtClean="0"/>
              <a:t>, 2025 by a simple majority (50% + 1 vote).  What happens next?</a:t>
            </a:r>
          </a:p>
          <a:p>
            <a:pPr marL="0" indent="0">
              <a:buNone/>
            </a:pPr>
            <a:endParaRPr lang="en-US" sz="1800" dirty="0" smtClean="0"/>
          </a:p>
          <a:p>
            <a:pPr marL="0" indent="0">
              <a:buNone/>
            </a:pPr>
            <a:r>
              <a:rPr lang="en-US" sz="2400" dirty="0"/>
              <a:t>	</a:t>
            </a:r>
            <a:r>
              <a:rPr lang="en-US" sz="2400" dirty="0" smtClean="0"/>
              <a:t>There are now two possible outcomes:</a:t>
            </a:r>
          </a:p>
          <a:p>
            <a:pPr marL="0" indent="0">
              <a:buNone/>
            </a:pPr>
            <a:r>
              <a:rPr lang="en-US" sz="2400" dirty="0"/>
              <a:t>	</a:t>
            </a:r>
            <a:r>
              <a:rPr lang="en-US" sz="2400" dirty="0" smtClean="0"/>
              <a:t>	1)  A new budget is proposed for a revote.  A 		     majority of voters + 1 vote is required to pass 		     the new budget.</a:t>
            </a:r>
          </a:p>
          <a:p>
            <a:pPr marL="0" indent="0">
              <a:buNone/>
            </a:pPr>
            <a:endParaRPr lang="en-US" sz="1200" dirty="0" smtClean="0"/>
          </a:p>
          <a:p>
            <a:pPr marL="0" indent="0">
              <a:buNone/>
            </a:pPr>
            <a:r>
              <a:rPr lang="en-US" sz="2400" dirty="0"/>
              <a:t>	</a:t>
            </a:r>
            <a:r>
              <a:rPr lang="en-US" sz="2400" dirty="0" smtClean="0"/>
              <a:t>	2)  A contingency budget </a:t>
            </a:r>
            <a:r>
              <a:rPr lang="en-US" sz="2400" u="sng" dirty="0" smtClean="0"/>
              <a:t>must be</a:t>
            </a:r>
            <a:r>
              <a:rPr lang="en-US" sz="2400" dirty="0" smtClean="0"/>
              <a:t> adopted if the 		     second proposed budget is defeated by voters.</a:t>
            </a:r>
            <a:endParaRPr lang="en-US" sz="2400" dirty="0"/>
          </a:p>
          <a:p>
            <a:pPr marL="0" indent="0">
              <a:buNone/>
            </a:pPr>
            <a:endParaRPr lang="en-US" sz="2000" dirty="0"/>
          </a:p>
        </p:txBody>
      </p:sp>
      <p:pic>
        <p:nvPicPr>
          <p:cNvPr id="7" name="Picture 6" descr="JE_eagle"/>
          <p:cNvPicPr>
            <a:picLocks noChangeAspect="1"/>
          </p:cNvPicPr>
          <p:nvPr/>
        </p:nvPicPr>
        <p:blipFill>
          <a:blip r:embed="rId3"/>
          <a:stretch>
            <a:fillRect/>
          </a:stretch>
        </p:blipFill>
        <p:spPr>
          <a:xfrm>
            <a:off x="119539" y="108824"/>
            <a:ext cx="1509594" cy="1110376"/>
          </a:xfrm>
          <a:prstGeom prst="rect">
            <a:avLst/>
          </a:prstGeom>
        </p:spPr>
      </p:pic>
      <p:sp>
        <p:nvSpPr>
          <p:cNvPr id="3" name="Rectangle 2"/>
          <p:cNvSpPr/>
          <p:nvPr/>
        </p:nvSpPr>
        <p:spPr>
          <a:xfrm>
            <a:off x="5715000" y="5943600"/>
            <a:ext cx="2687659" cy="369332"/>
          </a:xfrm>
          <a:prstGeom prst="rect">
            <a:avLst/>
          </a:prstGeom>
        </p:spPr>
        <p:txBody>
          <a:bodyPr wrap="none">
            <a:spAutoFit/>
          </a:bodyPr>
          <a:lstStyle/>
          <a:p>
            <a:r>
              <a:rPr lang="en-US" i="1" dirty="0"/>
              <a:t>NYS Education Law </a:t>
            </a:r>
            <a:r>
              <a:rPr lang="en-US" dirty="0">
                <a:latin typeface="Arial" panose="020B0604020202020204" pitchFamily="34" charset="0"/>
                <a:cs typeface="Arial" panose="020B0604020202020204" pitchFamily="34" charset="0"/>
              </a:rPr>
              <a:t>§</a:t>
            </a:r>
            <a:r>
              <a:rPr lang="en-US" i="1" dirty="0">
                <a:latin typeface="Arial Black" panose="020B0A04020102020204" pitchFamily="34" charset="0"/>
              </a:rPr>
              <a:t> </a:t>
            </a:r>
            <a:r>
              <a:rPr lang="en-US" i="1" dirty="0"/>
              <a:t>2023</a:t>
            </a:r>
            <a:endParaRPr lang="en-US" dirty="0"/>
          </a:p>
        </p:txBody>
      </p:sp>
    </p:spTree>
    <p:extLst>
      <p:ext uri="{BB962C8B-B14F-4D97-AF65-F5344CB8AC3E}">
        <p14:creationId xmlns:p14="http://schemas.microsoft.com/office/powerpoint/2010/main" val="806733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sz="4000" b="1" dirty="0" smtClean="0">
                <a:latin typeface="Palatino Linotype" panose="02040502050505030304" pitchFamily="18" charset="0"/>
                <a:cs typeface="Arial" pitchFamily="34" charset="0"/>
              </a:rPr>
              <a:t>Contingency Budget</a:t>
            </a:r>
            <a:endParaRPr lang="en-US" sz="4000" b="1" dirty="0">
              <a:latin typeface="Palatino Linotype" panose="02040502050505030304" pitchFamily="18" charset="0"/>
              <a:cs typeface="Arial" pitchFamily="34" charset="0"/>
            </a:endParaRPr>
          </a:p>
        </p:txBody>
      </p:sp>
      <p:sp>
        <p:nvSpPr>
          <p:cNvPr id="8" name="Right Triangle 7"/>
          <p:cNvSpPr/>
          <p:nvPr/>
        </p:nvSpPr>
        <p:spPr>
          <a:xfrm rot="10800000">
            <a:off x="8305800" y="1"/>
            <a:ext cx="838200" cy="914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570038"/>
            <a:ext cx="8305800" cy="4906962"/>
          </a:xfrm>
        </p:spPr>
        <p:txBody>
          <a:bodyPr>
            <a:normAutofit/>
          </a:bodyPr>
          <a:lstStyle/>
          <a:p>
            <a:pPr marL="0" indent="0">
              <a:buNone/>
            </a:pPr>
            <a:r>
              <a:rPr lang="en-US" sz="2400" b="1" i="1" dirty="0"/>
              <a:t>What if this new proposed budget #2 also fails on June 17</a:t>
            </a:r>
            <a:r>
              <a:rPr lang="en-US" sz="2400" b="1" i="1" baseline="30000" dirty="0"/>
              <a:t>th</a:t>
            </a:r>
            <a:r>
              <a:rPr lang="en-US" sz="2400" b="1" i="1" dirty="0"/>
              <a:t>?</a:t>
            </a:r>
          </a:p>
          <a:p>
            <a:pPr marL="0" indent="0">
              <a:buNone/>
            </a:pPr>
            <a:r>
              <a:rPr lang="en-US" sz="2400" dirty="0" smtClean="0"/>
              <a:t>	A contingency budget must be adopted by the Board of 	Education.     </a:t>
            </a:r>
            <a:r>
              <a:rPr lang="en-US" sz="1600" i="1" dirty="0" smtClean="0"/>
              <a:t>NYS Education Law </a:t>
            </a:r>
            <a:r>
              <a:rPr lang="en-US" sz="1600" dirty="0" smtClean="0">
                <a:latin typeface="Arial" panose="020B0604020202020204" pitchFamily="34" charset="0"/>
                <a:cs typeface="Arial" panose="020B0604020202020204" pitchFamily="34" charset="0"/>
              </a:rPr>
              <a:t>§</a:t>
            </a:r>
            <a:r>
              <a:rPr lang="en-US" sz="1600" i="1" dirty="0" smtClean="0">
                <a:latin typeface="Arial Black" panose="020B0A04020102020204" pitchFamily="34" charset="0"/>
              </a:rPr>
              <a:t> </a:t>
            </a:r>
            <a:r>
              <a:rPr lang="en-US" sz="1600" i="1" dirty="0" smtClean="0"/>
              <a:t>2023</a:t>
            </a:r>
            <a:endParaRPr lang="en-US" sz="1600" dirty="0" smtClean="0"/>
          </a:p>
          <a:p>
            <a:pPr marL="0" indent="0">
              <a:buNone/>
            </a:pPr>
            <a:endParaRPr lang="en-US" sz="2400" dirty="0"/>
          </a:p>
          <a:p>
            <a:pPr marL="0" indent="0">
              <a:buNone/>
            </a:pPr>
            <a:r>
              <a:rPr lang="en-US" sz="2400" b="1" i="1" dirty="0" smtClean="0"/>
              <a:t>How does a contingency budget impact us?</a:t>
            </a:r>
            <a:endParaRPr lang="en-US" sz="2400" b="1" i="1" dirty="0"/>
          </a:p>
          <a:p>
            <a:pPr marL="0" indent="0">
              <a:buNone/>
            </a:pPr>
            <a:r>
              <a:rPr lang="en-US" sz="2400" dirty="0"/>
              <a:t>	</a:t>
            </a:r>
            <a:r>
              <a:rPr lang="en-US" sz="2400" dirty="0" smtClean="0"/>
              <a:t>Only ordinary contingent expenses can be spent in a 	contingency budget.  These are costs deemed to be 	necessary to operate and maintain school, such as those 	</a:t>
            </a:r>
            <a:r>
              <a:rPr lang="en-US" sz="2400" b="1" dirty="0" smtClean="0"/>
              <a:t>essential to maintain the educational program, preserve 	property, and assure health and safety of all students 	and staff</a:t>
            </a:r>
            <a:r>
              <a:rPr lang="en-US" sz="2400" dirty="0" smtClean="0"/>
              <a:t>.</a:t>
            </a:r>
            <a:endParaRPr lang="en-US" sz="2400" dirty="0"/>
          </a:p>
        </p:txBody>
      </p:sp>
      <p:pic>
        <p:nvPicPr>
          <p:cNvPr id="7" name="Picture 6" descr="JE_eagle"/>
          <p:cNvPicPr>
            <a:picLocks noChangeAspect="1"/>
          </p:cNvPicPr>
          <p:nvPr/>
        </p:nvPicPr>
        <p:blipFill>
          <a:blip r:embed="rId3"/>
          <a:stretch>
            <a:fillRect/>
          </a:stretch>
        </p:blipFill>
        <p:spPr>
          <a:xfrm>
            <a:off x="119539" y="108824"/>
            <a:ext cx="1509594" cy="1110376"/>
          </a:xfrm>
          <a:prstGeom prst="rect">
            <a:avLst/>
          </a:prstGeom>
        </p:spPr>
      </p:pic>
    </p:spTree>
    <p:extLst>
      <p:ext uri="{BB962C8B-B14F-4D97-AF65-F5344CB8AC3E}">
        <p14:creationId xmlns:p14="http://schemas.microsoft.com/office/powerpoint/2010/main" val="257570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sz="4000" b="1" dirty="0" smtClean="0">
                <a:latin typeface="Palatino Linotype" panose="02040502050505030304" pitchFamily="18" charset="0"/>
                <a:cs typeface="Arial" pitchFamily="34" charset="0"/>
              </a:rPr>
              <a:t>Contingency Budget</a:t>
            </a:r>
            <a:endParaRPr lang="en-US" sz="4000" b="1" dirty="0">
              <a:latin typeface="Palatino Linotype" panose="02040502050505030304" pitchFamily="18" charset="0"/>
              <a:cs typeface="Arial" pitchFamily="34" charset="0"/>
            </a:endParaRPr>
          </a:p>
        </p:txBody>
      </p:sp>
      <p:sp>
        <p:nvSpPr>
          <p:cNvPr id="8" name="Right Triangle 7"/>
          <p:cNvSpPr/>
          <p:nvPr/>
        </p:nvSpPr>
        <p:spPr>
          <a:xfrm rot="10800000">
            <a:off x="8305800" y="1"/>
            <a:ext cx="838200" cy="914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570038"/>
            <a:ext cx="8305800" cy="4906962"/>
          </a:xfrm>
        </p:spPr>
        <p:txBody>
          <a:bodyPr>
            <a:normAutofit lnSpcReduction="10000"/>
          </a:bodyPr>
          <a:lstStyle/>
          <a:p>
            <a:pPr marL="0" indent="0">
              <a:buNone/>
            </a:pPr>
            <a:r>
              <a:rPr lang="en-US" sz="2400" b="1" i="1" dirty="0" smtClean="0"/>
              <a:t>Can the community use the school district facilities when school is not in session on a contingency budget?</a:t>
            </a:r>
            <a:r>
              <a:rPr lang="en-US" sz="2400" dirty="0"/>
              <a:t>	</a:t>
            </a:r>
            <a:r>
              <a:rPr lang="en-US" sz="2400" dirty="0" smtClean="0"/>
              <a:t>No.</a:t>
            </a:r>
          </a:p>
          <a:p>
            <a:pPr marL="0" indent="0">
              <a:buNone/>
            </a:pPr>
            <a:endParaRPr lang="en-US" sz="2400" dirty="0"/>
          </a:p>
          <a:p>
            <a:pPr marL="0" indent="0">
              <a:buNone/>
            </a:pPr>
            <a:r>
              <a:rPr lang="en-US" sz="2400" b="1" i="1" dirty="0" smtClean="0"/>
              <a:t>What equipment can be purchased?</a:t>
            </a:r>
            <a:r>
              <a:rPr lang="en-US" sz="2400" dirty="0" smtClean="0"/>
              <a:t>    </a:t>
            </a:r>
          </a:p>
          <a:p>
            <a:pPr marL="0" indent="0">
              <a:buNone/>
            </a:pPr>
            <a:r>
              <a:rPr lang="en-US" sz="2400" dirty="0"/>
              <a:t>	</a:t>
            </a:r>
            <a:r>
              <a:rPr lang="en-US" sz="2400" dirty="0" smtClean="0"/>
              <a:t>None, including school buses.  There is limited spending 	and only on ordinary contingent expenses.</a:t>
            </a:r>
          </a:p>
          <a:p>
            <a:pPr marL="0" indent="0">
              <a:buNone/>
            </a:pPr>
            <a:endParaRPr lang="en-US" sz="2400" dirty="0"/>
          </a:p>
          <a:p>
            <a:pPr marL="0" indent="0">
              <a:buNone/>
            </a:pPr>
            <a:r>
              <a:rPr lang="en-US" sz="2400" b="1" i="1" dirty="0" smtClean="0"/>
              <a:t>What are the negative impacts of a contingency budget?</a:t>
            </a:r>
            <a:endParaRPr lang="en-US" sz="2400" dirty="0" smtClean="0"/>
          </a:p>
          <a:p>
            <a:pPr marL="0" indent="0">
              <a:buNone/>
            </a:pPr>
            <a:r>
              <a:rPr lang="en-US" sz="2400" dirty="0" smtClean="0"/>
              <a:t>	Limited field trips, supply purchases, and no new 	equipment spending.  Spending is only permitted on 	items that preserve the educational setting, property, and 	safety of students and staff.</a:t>
            </a:r>
            <a:endParaRPr lang="en-US" sz="2400" dirty="0"/>
          </a:p>
          <a:p>
            <a:pPr marL="0" indent="0">
              <a:buNone/>
            </a:pPr>
            <a:endParaRPr lang="en-US" sz="2400" b="1" i="1" dirty="0" smtClean="0"/>
          </a:p>
          <a:p>
            <a:pPr marL="0" indent="0">
              <a:buNone/>
            </a:pPr>
            <a:endParaRPr lang="en-US" sz="2400" b="1" i="1" dirty="0"/>
          </a:p>
          <a:p>
            <a:pPr marL="0" indent="0">
              <a:buNone/>
            </a:pPr>
            <a:endParaRPr lang="en-US" sz="2400" b="1" i="1" dirty="0"/>
          </a:p>
        </p:txBody>
      </p:sp>
      <p:pic>
        <p:nvPicPr>
          <p:cNvPr id="7" name="Picture 6" descr="JE_eagle"/>
          <p:cNvPicPr>
            <a:picLocks noChangeAspect="1"/>
          </p:cNvPicPr>
          <p:nvPr/>
        </p:nvPicPr>
        <p:blipFill>
          <a:blip r:embed="rId3"/>
          <a:stretch>
            <a:fillRect/>
          </a:stretch>
        </p:blipFill>
        <p:spPr>
          <a:xfrm>
            <a:off x="119539" y="108824"/>
            <a:ext cx="1509594" cy="1110376"/>
          </a:xfrm>
          <a:prstGeom prst="rect">
            <a:avLst/>
          </a:prstGeom>
        </p:spPr>
      </p:pic>
      <p:sp>
        <p:nvSpPr>
          <p:cNvPr id="6" name="Rectangle 5"/>
          <p:cNvSpPr/>
          <p:nvPr/>
        </p:nvSpPr>
        <p:spPr>
          <a:xfrm>
            <a:off x="5715000" y="6107668"/>
            <a:ext cx="2687659" cy="369332"/>
          </a:xfrm>
          <a:prstGeom prst="rect">
            <a:avLst/>
          </a:prstGeom>
        </p:spPr>
        <p:txBody>
          <a:bodyPr wrap="none">
            <a:spAutoFit/>
          </a:bodyPr>
          <a:lstStyle/>
          <a:p>
            <a:r>
              <a:rPr lang="en-US" i="1" dirty="0"/>
              <a:t>NYS Education Law </a:t>
            </a:r>
            <a:r>
              <a:rPr lang="en-US" dirty="0">
                <a:latin typeface="Arial" panose="020B0604020202020204" pitchFamily="34" charset="0"/>
                <a:cs typeface="Arial" panose="020B0604020202020204" pitchFamily="34" charset="0"/>
              </a:rPr>
              <a:t>§</a:t>
            </a:r>
            <a:r>
              <a:rPr lang="en-US" i="1" dirty="0">
                <a:latin typeface="Arial Black" panose="020B0A04020102020204" pitchFamily="34" charset="0"/>
              </a:rPr>
              <a:t> </a:t>
            </a:r>
            <a:r>
              <a:rPr lang="en-US" i="1" dirty="0"/>
              <a:t>2023</a:t>
            </a:r>
            <a:endParaRPr lang="en-US" dirty="0"/>
          </a:p>
        </p:txBody>
      </p:sp>
    </p:spTree>
    <p:extLst>
      <p:ext uri="{BB962C8B-B14F-4D97-AF65-F5344CB8AC3E}">
        <p14:creationId xmlns:p14="http://schemas.microsoft.com/office/powerpoint/2010/main" val="3888699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en-US" sz="4000" b="1" dirty="0" smtClean="0">
                <a:latin typeface="Palatino Linotype" panose="02040502050505030304" pitchFamily="18" charset="0"/>
                <a:cs typeface="Arial" pitchFamily="34" charset="0"/>
              </a:rPr>
              <a:t>Contingency Budget</a:t>
            </a:r>
            <a:endParaRPr lang="en-US" sz="4000" b="1" dirty="0">
              <a:latin typeface="Palatino Linotype" panose="02040502050505030304" pitchFamily="18" charset="0"/>
              <a:cs typeface="Arial" pitchFamily="34" charset="0"/>
            </a:endParaRPr>
          </a:p>
        </p:txBody>
      </p:sp>
      <p:sp>
        <p:nvSpPr>
          <p:cNvPr id="8" name="Right Triangle 7"/>
          <p:cNvSpPr/>
          <p:nvPr/>
        </p:nvSpPr>
        <p:spPr>
          <a:xfrm rot="10800000">
            <a:off x="8305800" y="1"/>
            <a:ext cx="838200" cy="91440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570038"/>
            <a:ext cx="8305800" cy="4906962"/>
          </a:xfrm>
        </p:spPr>
        <p:txBody>
          <a:bodyPr>
            <a:normAutofit/>
          </a:bodyPr>
          <a:lstStyle/>
          <a:p>
            <a:pPr marL="0" indent="0">
              <a:buNone/>
            </a:pPr>
            <a:r>
              <a:rPr lang="en-US" sz="2400" b="1" i="1" dirty="0" smtClean="0"/>
              <a:t>How does the tax levy change in a contingency budget?  </a:t>
            </a:r>
          </a:p>
          <a:p>
            <a:pPr marL="0" indent="0">
              <a:buNone/>
            </a:pPr>
            <a:r>
              <a:rPr lang="en-US" sz="2400" b="1" i="1" dirty="0"/>
              <a:t>	</a:t>
            </a:r>
            <a:r>
              <a:rPr lang="en-US" sz="2400" dirty="0" smtClean="0"/>
              <a:t>The tax levy remains the same as the last approved school 	budget.  In 2024-25, the total tax levy was $13,200,000.</a:t>
            </a:r>
          </a:p>
          <a:p>
            <a:pPr marL="0" indent="0">
              <a:buNone/>
            </a:pPr>
            <a:endParaRPr lang="en-US" sz="2400" dirty="0"/>
          </a:p>
          <a:p>
            <a:pPr marL="0" indent="0">
              <a:buNone/>
            </a:pPr>
            <a:r>
              <a:rPr lang="en-US" sz="2400" b="1" i="1" dirty="0" smtClean="0"/>
              <a:t>Does this mean my taxes will stay the same as last year?</a:t>
            </a:r>
            <a:endParaRPr lang="en-US" sz="2400" dirty="0" smtClean="0"/>
          </a:p>
          <a:p>
            <a:pPr marL="0" indent="0">
              <a:buNone/>
            </a:pPr>
            <a:r>
              <a:rPr lang="en-US" sz="2400" b="1" i="1" dirty="0"/>
              <a:t>	</a:t>
            </a:r>
            <a:r>
              <a:rPr lang="en-US" sz="2400" dirty="0" smtClean="0"/>
              <a:t>Not necessarily.  Depending on town property 	valuations, community growth or decline, and other 	factors, an individual’s school property tax may still go up, 	down, or remain the same.  What does not change in a 	contingency budget is the total tax levy ($13,200,000).</a:t>
            </a:r>
            <a:endParaRPr lang="en-US" sz="2400" b="1" i="1" dirty="0" smtClean="0"/>
          </a:p>
          <a:p>
            <a:pPr marL="0" indent="0">
              <a:buNone/>
            </a:pPr>
            <a:endParaRPr lang="en-US" sz="2400" b="1" i="1" dirty="0" smtClean="0"/>
          </a:p>
          <a:p>
            <a:pPr marL="0" indent="0">
              <a:buNone/>
            </a:pPr>
            <a:endParaRPr lang="en-US" sz="2400" b="1" i="1" dirty="0"/>
          </a:p>
          <a:p>
            <a:pPr marL="0" indent="0">
              <a:buNone/>
            </a:pPr>
            <a:endParaRPr lang="en-US" sz="2400" b="1" i="1" dirty="0"/>
          </a:p>
        </p:txBody>
      </p:sp>
      <p:pic>
        <p:nvPicPr>
          <p:cNvPr id="7" name="Picture 6" descr="JE_eagle"/>
          <p:cNvPicPr>
            <a:picLocks noChangeAspect="1"/>
          </p:cNvPicPr>
          <p:nvPr/>
        </p:nvPicPr>
        <p:blipFill>
          <a:blip r:embed="rId3"/>
          <a:stretch>
            <a:fillRect/>
          </a:stretch>
        </p:blipFill>
        <p:spPr>
          <a:xfrm>
            <a:off x="119539" y="108824"/>
            <a:ext cx="1509594" cy="1110376"/>
          </a:xfrm>
          <a:prstGeom prst="rect">
            <a:avLst/>
          </a:prstGeom>
        </p:spPr>
      </p:pic>
    </p:spTree>
    <p:extLst>
      <p:ext uri="{BB962C8B-B14F-4D97-AF65-F5344CB8AC3E}">
        <p14:creationId xmlns:p14="http://schemas.microsoft.com/office/powerpoint/2010/main" val="312322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44548"/>
            <a:ext cx="5486400" cy="1143000"/>
          </a:xfrm>
        </p:spPr>
        <p:txBody>
          <a:bodyPr>
            <a:normAutofit fontScale="90000"/>
          </a:bodyPr>
          <a:lstStyle/>
          <a:p>
            <a:r>
              <a:rPr lang="en-US" sz="4000" dirty="0">
                <a:latin typeface="Arial" pitchFamily="34" charset="0"/>
                <a:cs typeface="Arial" pitchFamily="34" charset="0"/>
              </a:rPr>
              <a:t>Tax Rate History of School Levy</a:t>
            </a:r>
            <a:endParaRPr lang="en-US" sz="2700" dirty="0">
              <a:latin typeface="Arial" pitchFamily="34" charset="0"/>
              <a:cs typeface="Arial" pitchFamily="34" charset="0"/>
            </a:endParaRPr>
          </a:p>
        </p:txBody>
      </p:sp>
      <p:sp>
        <p:nvSpPr>
          <p:cNvPr id="8" name="Right Triangle 7"/>
          <p:cNvSpPr/>
          <p:nvPr/>
        </p:nvSpPr>
        <p:spPr>
          <a:xfrm rot="10800000">
            <a:off x="8305800" y="1"/>
            <a:ext cx="8382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09234187"/>
              </p:ext>
            </p:extLst>
          </p:nvPr>
        </p:nvGraphicFramePr>
        <p:xfrm>
          <a:off x="876299" y="1472040"/>
          <a:ext cx="7696199" cy="477145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10103113"/>
                    </a:ext>
                  </a:extLst>
                </a:gridCol>
                <a:gridCol w="1219200">
                  <a:extLst>
                    <a:ext uri="{9D8B030D-6E8A-4147-A177-3AD203B41FA5}">
                      <a16:colId xmlns:a16="http://schemas.microsoft.com/office/drawing/2014/main" val="1565462088"/>
                    </a:ext>
                  </a:extLst>
                </a:gridCol>
                <a:gridCol w="5105399">
                  <a:extLst>
                    <a:ext uri="{9D8B030D-6E8A-4147-A177-3AD203B41FA5}">
                      <a16:colId xmlns:a16="http://schemas.microsoft.com/office/drawing/2014/main" val="338408631"/>
                    </a:ext>
                  </a:extLst>
                </a:gridCol>
              </a:tblGrid>
              <a:tr h="630508">
                <a:tc>
                  <a:txBody>
                    <a:bodyPr/>
                    <a:lstStyle/>
                    <a:p>
                      <a:pPr algn="ctr"/>
                      <a:r>
                        <a:rPr lang="en-US" dirty="0"/>
                        <a:t>School Budget</a:t>
                      </a:r>
                      <a:r>
                        <a:rPr lang="en-US" baseline="0" dirty="0"/>
                        <a:t> Year</a:t>
                      </a:r>
                      <a:endParaRPr lang="en-US" dirty="0"/>
                    </a:p>
                  </a:txBody>
                  <a:tcPr/>
                </a:tc>
                <a:tc>
                  <a:txBody>
                    <a:bodyPr/>
                    <a:lstStyle/>
                    <a:p>
                      <a:pPr algn="ctr"/>
                      <a:r>
                        <a:rPr lang="en-US" dirty="0"/>
                        <a:t>Tax</a:t>
                      </a:r>
                      <a:r>
                        <a:rPr lang="en-US" baseline="0" dirty="0"/>
                        <a:t> Rate Change</a:t>
                      </a:r>
                      <a:endParaRPr lang="en-US" dirty="0"/>
                    </a:p>
                  </a:txBody>
                  <a:tcPr/>
                </a:tc>
                <a:tc>
                  <a:txBody>
                    <a:bodyPr/>
                    <a:lstStyle/>
                    <a:p>
                      <a:pPr algn="ctr"/>
                      <a:r>
                        <a:rPr lang="en-US" dirty="0"/>
                        <a:t>Special</a:t>
                      </a:r>
                      <a:r>
                        <a:rPr lang="en-US" baseline="0" dirty="0"/>
                        <a:t> </a:t>
                      </a:r>
                    </a:p>
                    <a:p>
                      <a:pPr algn="ctr"/>
                      <a:r>
                        <a:rPr lang="en-US" baseline="0" dirty="0"/>
                        <a:t>Notes</a:t>
                      </a:r>
                      <a:endParaRPr lang="en-US" dirty="0"/>
                    </a:p>
                  </a:txBody>
                  <a:tcPr/>
                </a:tc>
                <a:extLst>
                  <a:ext uri="{0D108BD9-81ED-4DB2-BD59-A6C34878D82A}">
                    <a16:rowId xmlns:a16="http://schemas.microsoft.com/office/drawing/2014/main" val="1756148695"/>
                  </a:ext>
                </a:extLst>
              </a:tr>
              <a:tr h="360291">
                <a:tc>
                  <a:txBody>
                    <a:bodyPr/>
                    <a:lstStyle/>
                    <a:p>
                      <a:pPr algn="ctr"/>
                      <a:r>
                        <a:rPr lang="en-US" b="1" dirty="0"/>
                        <a:t>2016-17</a:t>
                      </a:r>
                    </a:p>
                  </a:txBody>
                  <a:tcPr/>
                </a:tc>
                <a:tc>
                  <a:txBody>
                    <a:bodyPr/>
                    <a:lstStyle/>
                    <a:p>
                      <a:pPr algn="ctr"/>
                      <a:r>
                        <a:rPr lang="en-US" b="1" dirty="0"/>
                        <a:t>0.00%</a:t>
                      </a:r>
                    </a:p>
                  </a:txBody>
                  <a:tcPr/>
                </a:tc>
                <a:tc>
                  <a:txBody>
                    <a:bodyPr/>
                    <a:lstStyle/>
                    <a:p>
                      <a:pPr algn="ctr"/>
                      <a:endParaRPr lang="en-US"/>
                    </a:p>
                  </a:txBody>
                  <a:tcPr/>
                </a:tc>
                <a:extLst>
                  <a:ext uri="{0D108BD9-81ED-4DB2-BD59-A6C34878D82A}">
                    <a16:rowId xmlns:a16="http://schemas.microsoft.com/office/drawing/2014/main" val="3378778227"/>
                  </a:ext>
                </a:extLst>
              </a:tr>
              <a:tr h="360291">
                <a:tc>
                  <a:txBody>
                    <a:bodyPr/>
                    <a:lstStyle/>
                    <a:p>
                      <a:pPr algn="ctr"/>
                      <a:r>
                        <a:rPr lang="en-US" b="1" dirty="0"/>
                        <a:t>2017-18</a:t>
                      </a:r>
                    </a:p>
                  </a:txBody>
                  <a:tcPr>
                    <a:solidFill>
                      <a:schemeClr val="bg1">
                        <a:lumMod val="95000"/>
                      </a:schemeClr>
                    </a:solidFill>
                  </a:tcPr>
                </a:tc>
                <a:tc>
                  <a:txBody>
                    <a:bodyPr/>
                    <a:lstStyle/>
                    <a:p>
                      <a:pPr algn="ctr"/>
                      <a:r>
                        <a:rPr lang="en-US" b="1" dirty="0"/>
                        <a:t>0.00%</a:t>
                      </a:r>
                    </a:p>
                  </a:txBody>
                  <a:tcPr>
                    <a:solidFill>
                      <a:schemeClr val="bg1">
                        <a:lumMod val="95000"/>
                      </a:schemeClr>
                    </a:solidFill>
                  </a:tcPr>
                </a:tc>
                <a:tc>
                  <a:txBody>
                    <a:bodyPr/>
                    <a:lstStyle/>
                    <a:p>
                      <a:pPr algn="ctr"/>
                      <a:endParaRPr lang="en-US" dirty="0"/>
                    </a:p>
                  </a:txBody>
                  <a:tcPr>
                    <a:lnB w="12700" cmpd="sng">
                      <a:noFill/>
                    </a:lnB>
                    <a:solidFill>
                      <a:schemeClr val="bg1">
                        <a:lumMod val="95000"/>
                      </a:schemeClr>
                    </a:solidFill>
                  </a:tcPr>
                </a:tc>
                <a:extLst>
                  <a:ext uri="{0D108BD9-81ED-4DB2-BD59-A6C34878D82A}">
                    <a16:rowId xmlns:a16="http://schemas.microsoft.com/office/drawing/2014/main" val="463646504"/>
                  </a:ext>
                </a:extLst>
              </a:tr>
              <a:tr h="360291">
                <a:tc>
                  <a:txBody>
                    <a:bodyPr/>
                    <a:lstStyle/>
                    <a:p>
                      <a:pPr algn="ctr"/>
                      <a:r>
                        <a:rPr lang="en-US" b="1" dirty="0"/>
                        <a:t>2018-19</a:t>
                      </a:r>
                    </a:p>
                  </a:txBody>
                  <a:tcPr/>
                </a:tc>
                <a:tc>
                  <a:txBody>
                    <a:bodyPr/>
                    <a:lstStyle/>
                    <a:p>
                      <a:pPr algn="ctr"/>
                      <a:r>
                        <a:rPr lang="en-US" b="1" dirty="0"/>
                        <a:t>1.90%</a:t>
                      </a:r>
                    </a:p>
                  </a:txBody>
                  <a:tcPr>
                    <a:lnR w="12700" cmpd="sng">
                      <a:noFill/>
                    </a:lnR>
                  </a:tcPr>
                </a:tc>
                <a:tc>
                  <a:txBody>
                    <a:bodyPr/>
                    <a:lstStyle/>
                    <a:p>
                      <a:pPr algn="l"/>
                      <a:r>
                        <a:rPr lang="en-US" dirty="0"/>
                        <a:t>Addition of 2 School Resource Officers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3343321"/>
                  </a:ext>
                </a:extLst>
              </a:tr>
              <a:tr h="703687">
                <a:tc>
                  <a:txBody>
                    <a:bodyPr/>
                    <a:lstStyle/>
                    <a:p>
                      <a:pPr algn="ctr"/>
                      <a:r>
                        <a:rPr lang="en-US" b="1" dirty="0"/>
                        <a:t>2019-20</a:t>
                      </a:r>
                    </a:p>
                  </a:txBody>
                  <a:tcPr>
                    <a:solidFill>
                      <a:schemeClr val="bg1">
                        <a:lumMod val="95000"/>
                      </a:schemeClr>
                    </a:solidFill>
                  </a:tcPr>
                </a:tc>
                <a:tc>
                  <a:txBody>
                    <a:bodyPr/>
                    <a:lstStyle/>
                    <a:p>
                      <a:pPr algn="ctr"/>
                      <a:r>
                        <a:rPr lang="en-US" b="1" dirty="0"/>
                        <a:t>0.00%</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Levy showed 0.20% increase; actual tax impact 0%</a:t>
                      </a:r>
                      <a:r>
                        <a:rPr lang="en-US" baseline="0" dirty="0"/>
                        <a:t> due to PILOT adjustments</a:t>
                      </a:r>
                      <a:endParaRPr lang="en-US" dirty="0"/>
                    </a:p>
                  </a:txBody>
                  <a:tcPr>
                    <a:lnT w="12700" cmpd="sng">
                      <a:noFill/>
                    </a:lnT>
                    <a:solidFill>
                      <a:schemeClr val="bg1">
                        <a:lumMod val="95000"/>
                      </a:schemeClr>
                    </a:solidFill>
                  </a:tcPr>
                </a:tc>
                <a:extLst>
                  <a:ext uri="{0D108BD9-81ED-4DB2-BD59-A6C34878D82A}">
                    <a16:rowId xmlns:a16="http://schemas.microsoft.com/office/drawing/2014/main" val="577360632"/>
                  </a:ext>
                </a:extLst>
              </a:tr>
              <a:tr h="360291">
                <a:tc>
                  <a:txBody>
                    <a:bodyPr/>
                    <a:lstStyle/>
                    <a:p>
                      <a:pPr algn="ctr"/>
                      <a:r>
                        <a:rPr lang="en-US" b="1" dirty="0"/>
                        <a:t>2020-21</a:t>
                      </a:r>
                    </a:p>
                  </a:txBody>
                  <a:tcPr/>
                </a:tc>
                <a:tc>
                  <a:txBody>
                    <a:bodyPr/>
                    <a:lstStyle/>
                    <a:p>
                      <a:pPr algn="ctr"/>
                      <a:r>
                        <a:rPr lang="en-US" b="1" dirty="0"/>
                        <a:t>0.00%</a:t>
                      </a:r>
                    </a:p>
                  </a:txBody>
                  <a:tcPr/>
                </a:tc>
                <a:tc rowSpan="2">
                  <a:txBody>
                    <a:bodyPr/>
                    <a:lstStyle/>
                    <a:p>
                      <a:r>
                        <a:rPr lang="en-US" dirty="0"/>
                        <a:t>COVID-era reliance</a:t>
                      </a:r>
                      <a:r>
                        <a:rPr lang="en-US" baseline="0" dirty="0"/>
                        <a:t> on federal funding</a:t>
                      </a:r>
                      <a:endParaRPr lang="en-US" dirty="0"/>
                    </a:p>
                  </a:txBody>
                  <a:tcPr anchor="ctr"/>
                </a:tc>
                <a:extLst>
                  <a:ext uri="{0D108BD9-81ED-4DB2-BD59-A6C34878D82A}">
                    <a16:rowId xmlns:a16="http://schemas.microsoft.com/office/drawing/2014/main" val="3540424269"/>
                  </a:ext>
                </a:extLst>
              </a:tr>
              <a:tr h="360291">
                <a:tc>
                  <a:txBody>
                    <a:bodyPr/>
                    <a:lstStyle/>
                    <a:p>
                      <a:pPr algn="ctr"/>
                      <a:r>
                        <a:rPr lang="en-US" b="1" dirty="0"/>
                        <a:t>2021-22</a:t>
                      </a:r>
                    </a:p>
                  </a:txBody>
                  <a:tcPr>
                    <a:solidFill>
                      <a:schemeClr val="bg1">
                        <a:lumMod val="95000"/>
                      </a:schemeClr>
                    </a:solidFill>
                  </a:tcPr>
                </a:tc>
                <a:tc>
                  <a:txBody>
                    <a:bodyPr/>
                    <a:lstStyle/>
                    <a:p>
                      <a:pPr algn="ctr"/>
                      <a:r>
                        <a:rPr lang="en-US" b="1" dirty="0"/>
                        <a:t>0.00%</a:t>
                      </a:r>
                    </a:p>
                  </a:txBody>
                  <a:tcPr>
                    <a:solidFill>
                      <a:schemeClr val="bg1">
                        <a:lumMod val="95000"/>
                      </a:schemeClr>
                    </a:solidFill>
                  </a:tcPr>
                </a:tc>
                <a:tc vMerge="1">
                  <a:txBody>
                    <a:bodyPr/>
                    <a:lstStyle/>
                    <a:p>
                      <a:pPr algn="ctr"/>
                      <a:endParaRPr lang="en-US" dirty="0"/>
                    </a:p>
                  </a:txBody>
                  <a:tcPr/>
                </a:tc>
                <a:extLst>
                  <a:ext uri="{0D108BD9-81ED-4DB2-BD59-A6C34878D82A}">
                    <a16:rowId xmlns:a16="http://schemas.microsoft.com/office/drawing/2014/main" val="2922022470"/>
                  </a:ext>
                </a:extLst>
              </a:tr>
              <a:tr h="360291">
                <a:tc>
                  <a:txBody>
                    <a:bodyPr/>
                    <a:lstStyle/>
                    <a:p>
                      <a:pPr algn="ctr"/>
                      <a:r>
                        <a:rPr lang="en-US" b="1" dirty="0"/>
                        <a:t>2022-23</a:t>
                      </a:r>
                    </a:p>
                  </a:txBody>
                  <a:tcPr>
                    <a:lnB w="12700" cmpd="sng">
                      <a:noFill/>
                    </a:lnB>
                  </a:tcPr>
                </a:tc>
                <a:tc>
                  <a:txBody>
                    <a:bodyPr/>
                    <a:lstStyle/>
                    <a:p>
                      <a:pPr algn="ctr"/>
                      <a:r>
                        <a:rPr lang="en-US" b="1" dirty="0"/>
                        <a:t>2.80%</a:t>
                      </a:r>
                    </a:p>
                  </a:txBody>
                  <a:tcPr>
                    <a:lnB w="12700" cmpd="sng">
                      <a:noFill/>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Adjusting to the realized impacts of inflation</a:t>
                      </a:r>
                      <a:endParaRPr lang="en-US" dirty="0">
                        <a:solidFill>
                          <a:schemeClr val="tx1"/>
                        </a:solidFill>
                      </a:endParaRPr>
                    </a:p>
                  </a:txBody>
                  <a:tcPr>
                    <a:lnB w="12700" cmpd="sng">
                      <a:noFill/>
                    </a:lnB>
                    <a:solidFill>
                      <a:schemeClr val="bg1">
                        <a:lumMod val="95000"/>
                      </a:schemeClr>
                    </a:solidFill>
                  </a:tcPr>
                </a:tc>
                <a:extLst>
                  <a:ext uri="{0D108BD9-81ED-4DB2-BD59-A6C34878D82A}">
                    <a16:rowId xmlns:a16="http://schemas.microsoft.com/office/drawing/2014/main" val="2876080213"/>
                  </a:ext>
                </a:extLst>
              </a:tr>
              <a:tr h="399833">
                <a:tc>
                  <a:txBody>
                    <a:bodyPr/>
                    <a:lstStyle/>
                    <a:p>
                      <a:pPr algn="ctr"/>
                      <a:r>
                        <a:rPr lang="en-US" b="1" dirty="0"/>
                        <a:t>2023-24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1" dirty="0"/>
                        <a:t>2.75%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079042"/>
                  </a:ext>
                </a:extLst>
              </a:tr>
              <a:tr h="398650">
                <a:tc>
                  <a:txBody>
                    <a:bodyPr/>
                    <a:lstStyle/>
                    <a:p>
                      <a:pPr algn="ctr"/>
                      <a:r>
                        <a:rPr lang="en-US" b="1" dirty="0"/>
                        <a:t>2024-25</a:t>
                      </a:r>
                    </a:p>
                  </a:txBody>
                  <a:tcPr>
                    <a:lnT w="12700" cmpd="sng">
                      <a:noFill/>
                    </a:lnT>
                    <a:lnB w="12700" cmpd="sng">
                      <a:noFill/>
                    </a:lnB>
                    <a:solidFill>
                      <a:srgbClr val="D0D8E8"/>
                    </a:solidFill>
                  </a:tcPr>
                </a:tc>
                <a:tc>
                  <a:txBody>
                    <a:bodyPr/>
                    <a:lstStyle/>
                    <a:p>
                      <a:pPr algn="ctr"/>
                      <a:r>
                        <a:rPr lang="en-US" b="1" dirty="0"/>
                        <a:t>0.00%</a:t>
                      </a:r>
                    </a:p>
                  </a:txBody>
                  <a:tcPr>
                    <a:lnT w="12700" cmpd="sng">
                      <a:noFill/>
                    </a:lnT>
                    <a:lnB w="12700" cmpd="sng">
                      <a:noFill/>
                    </a:lnB>
                    <a:solidFill>
                      <a:srgbClr val="D0D8E8"/>
                    </a:solidFill>
                  </a:tcPr>
                </a:tc>
                <a:tc>
                  <a:txBody>
                    <a:bodyPr/>
                    <a:lstStyle/>
                    <a:p>
                      <a:pPr algn="l"/>
                      <a:endParaRPr lang="en-US" dirty="0">
                        <a:solidFill>
                          <a:schemeClr val="tx1"/>
                        </a:solidFill>
                      </a:endParaRPr>
                    </a:p>
                  </a:txBody>
                  <a:tcPr>
                    <a:lnT w="12700" cmpd="sng">
                      <a:noFill/>
                    </a:lnT>
                    <a:lnB w="12700" cmpd="sng">
                      <a:noFill/>
                    </a:lnB>
                    <a:solidFill>
                      <a:srgbClr val="D0D8E8"/>
                    </a:solidFill>
                  </a:tcPr>
                </a:tc>
                <a:extLst>
                  <a:ext uri="{0D108BD9-81ED-4DB2-BD59-A6C34878D82A}">
                    <a16:rowId xmlns:a16="http://schemas.microsoft.com/office/drawing/2014/main" val="2657314999"/>
                  </a:ext>
                </a:extLst>
              </a:tr>
              <a:tr h="434646">
                <a:tc>
                  <a:txBody>
                    <a:bodyPr/>
                    <a:lstStyle/>
                    <a:p>
                      <a:pPr algn="ctr"/>
                      <a:r>
                        <a:rPr lang="en-US" b="1" dirty="0"/>
                        <a:t>2025-26</a:t>
                      </a:r>
                    </a:p>
                  </a:txBody>
                  <a:tcPr>
                    <a:lnT w="12700" cmpd="sng">
                      <a:noFill/>
                    </a:lnT>
                    <a:solidFill>
                      <a:srgbClr val="FFFF00"/>
                    </a:solidFill>
                  </a:tcPr>
                </a:tc>
                <a:tc>
                  <a:txBody>
                    <a:bodyPr/>
                    <a:lstStyle/>
                    <a:p>
                      <a:pPr algn="ctr"/>
                      <a:r>
                        <a:rPr lang="en-US" b="1" dirty="0" smtClean="0"/>
                        <a:t>0.85%</a:t>
                      </a:r>
                      <a:endParaRPr lang="en-US" b="1" dirty="0"/>
                    </a:p>
                  </a:txBody>
                  <a:tcPr>
                    <a:lnT w="12700" cmpd="sng">
                      <a:noFill/>
                    </a:lnT>
                    <a:solidFill>
                      <a:srgbClr val="FFFF00"/>
                    </a:solidFill>
                  </a:tcPr>
                </a:tc>
                <a:tc>
                  <a:txBody>
                    <a:bodyPr/>
                    <a:lstStyle/>
                    <a:p>
                      <a:pPr algn="l"/>
                      <a:r>
                        <a:rPr lang="en-US" dirty="0" smtClean="0">
                          <a:solidFill>
                            <a:schemeClr val="tx1"/>
                          </a:solidFill>
                        </a:rPr>
                        <a:t>Helps offset </a:t>
                      </a:r>
                      <a:r>
                        <a:rPr lang="en-US" dirty="0">
                          <a:solidFill>
                            <a:schemeClr val="tx1"/>
                          </a:solidFill>
                        </a:rPr>
                        <a:t>minimum state aid</a:t>
                      </a:r>
                      <a:r>
                        <a:rPr lang="en-US" baseline="0" dirty="0">
                          <a:solidFill>
                            <a:schemeClr val="tx1"/>
                          </a:solidFill>
                        </a:rPr>
                        <a:t> increases</a:t>
                      </a:r>
                      <a:endParaRPr lang="en-US" dirty="0">
                        <a:solidFill>
                          <a:schemeClr val="tx1"/>
                        </a:solidFill>
                      </a:endParaRPr>
                    </a:p>
                  </a:txBody>
                  <a:tcPr>
                    <a:lnT w="12700" cmpd="sng">
                      <a:noFill/>
                    </a:lnT>
                    <a:solidFill>
                      <a:srgbClr val="FFFF00"/>
                    </a:solidFill>
                  </a:tcPr>
                </a:tc>
                <a:extLst>
                  <a:ext uri="{0D108BD9-81ED-4DB2-BD59-A6C34878D82A}">
                    <a16:rowId xmlns:a16="http://schemas.microsoft.com/office/drawing/2014/main" val="2875802055"/>
                  </a:ext>
                </a:extLst>
              </a:tr>
            </a:tbl>
          </a:graphicData>
        </a:graphic>
      </p:graphicFrame>
      <p:pic>
        <p:nvPicPr>
          <p:cNvPr id="7" name="Picture 6" descr="JE_eagle"/>
          <p:cNvPicPr>
            <a:picLocks noChangeAspect="1"/>
          </p:cNvPicPr>
          <p:nvPr/>
        </p:nvPicPr>
        <p:blipFill>
          <a:blip r:embed="rId2"/>
          <a:stretch>
            <a:fillRect/>
          </a:stretch>
        </p:blipFill>
        <p:spPr>
          <a:xfrm>
            <a:off x="119539" y="108824"/>
            <a:ext cx="1509594" cy="1110376"/>
          </a:xfrm>
          <a:prstGeom prst="rect">
            <a:avLst/>
          </a:prstGeom>
        </p:spPr>
      </p:pic>
    </p:spTree>
    <p:extLst>
      <p:ext uri="{BB962C8B-B14F-4D97-AF65-F5344CB8AC3E}">
        <p14:creationId xmlns:p14="http://schemas.microsoft.com/office/powerpoint/2010/main" val="317929973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latin typeface="Arial" pitchFamily="34" charset="0"/>
                <a:cs typeface="Arial" pitchFamily="34" charset="0"/>
              </a:rPr>
              <a:t>Important Information</a:t>
            </a:r>
            <a:endParaRPr lang="en-US" dirty="0"/>
          </a:p>
        </p:txBody>
      </p:sp>
      <p:sp>
        <p:nvSpPr>
          <p:cNvPr id="3" name="Content Placeholder 2"/>
          <p:cNvSpPr>
            <a:spLocks noGrp="1"/>
          </p:cNvSpPr>
          <p:nvPr>
            <p:ph idx="1"/>
          </p:nvPr>
        </p:nvSpPr>
        <p:spPr>
          <a:xfrm>
            <a:off x="228600" y="1189039"/>
            <a:ext cx="8843064" cy="3687761"/>
          </a:xfrm>
        </p:spPr>
        <p:txBody>
          <a:bodyPr>
            <a:noAutofit/>
          </a:bodyPr>
          <a:lstStyle/>
          <a:p>
            <a:pPr>
              <a:spcBef>
                <a:spcPts val="0"/>
              </a:spcBef>
            </a:pPr>
            <a:endParaRPr lang="en-US" sz="2200" b="1" dirty="0"/>
          </a:p>
          <a:p>
            <a:pPr>
              <a:spcBef>
                <a:spcPts val="0"/>
              </a:spcBef>
            </a:pPr>
            <a:r>
              <a:rPr lang="en-US" sz="2200" b="1" dirty="0"/>
              <a:t>Budget </a:t>
            </a:r>
            <a:r>
              <a:rPr lang="en-US" sz="2200" b="1" dirty="0" smtClean="0"/>
              <a:t>hearing </a:t>
            </a:r>
            <a:r>
              <a:rPr lang="en-US" sz="2200" b="1" dirty="0"/>
              <a:t>– </a:t>
            </a:r>
            <a:r>
              <a:rPr lang="en-US" sz="2200" b="1" dirty="0" smtClean="0"/>
              <a:t>Wednesday, June 4</a:t>
            </a:r>
            <a:r>
              <a:rPr lang="en-US" sz="2200" b="1" baseline="30000" dirty="0" smtClean="0"/>
              <a:t>th</a:t>
            </a:r>
            <a:r>
              <a:rPr lang="en-US" sz="2200" b="1" dirty="0" smtClean="0"/>
              <a:t> </a:t>
            </a:r>
            <a:r>
              <a:rPr lang="en-US" sz="2200" b="1" dirty="0"/>
              <a:t>@ 6:00 p.m</a:t>
            </a:r>
            <a:r>
              <a:rPr lang="en-US" sz="2200" b="1" dirty="0" smtClean="0"/>
              <a:t>. MS Library</a:t>
            </a:r>
            <a:endParaRPr lang="en-US" sz="2200" b="1" dirty="0"/>
          </a:p>
          <a:p>
            <a:pPr marL="0" indent="0">
              <a:spcBef>
                <a:spcPts val="0"/>
              </a:spcBef>
              <a:buNone/>
            </a:pPr>
            <a:endParaRPr lang="en-US" sz="2400" b="1" dirty="0"/>
          </a:p>
          <a:p>
            <a:pPr marL="0" indent="0">
              <a:spcBef>
                <a:spcPts val="0"/>
              </a:spcBef>
              <a:buNone/>
            </a:pPr>
            <a:r>
              <a:rPr lang="en-US" sz="2400" b="1" dirty="0"/>
              <a:t>     	Budget </a:t>
            </a:r>
            <a:r>
              <a:rPr lang="en-US" sz="2400" b="1" dirty="0" smtClean="0"/>
              <a:t>Revote </a:t>
            </a:r>
            <a:r>
              <a:rPr lang="en-US" sz="2400" b="1" dirty="0"/>
              <a:t>– Tuesday, </a:t>
            </a:r>
            <a:r>
              <a:rPr lang="en-US" sz="2400" b="1" dirty="0" smtClean="0"/>
              <a:t>June 17</a:t>
            </a:r>
            <a:r>
              <a:rPr lang="en-US" sz="2400" b="1" baseline="30000" dirty="0" smtClean="0"/>
              <a:t>th</a:t>
            </a:r>
            <a:r>
              <a:rPr lang="en-US" sz="2400" b="1" dirty="0"/>
              <a:t>, 2025</a:t>
            </a:r>
          </a:p>
          <a:p>
            <a:pPr marL="0" indent="0">
              <a:spcBef>
                <a:spcPts val="0"/>
              </a:spcBef>
              <a:buNone/>
            </a:pPr>
            <a:r>
              <a:rPr lang="en-US" sz="2400" b="1" dirty="0"/>
              <a:t>	High School Events Entry Lobby - 7:00 am – 9:00 pm</a:t>
            </a:r>
          </a:p>
          <a:p>
            <a:pPr marL="0" indent="0">
              <a:spcBef>
                <a:spcPts val="0"/>
              </a:spcBef>
              <a:buNone/>
            </a:pPr>
            <a:endParaRPr lang="en-US" sz="2400" b="1" dirty="0"/>
          </a:p>
          <a:p>
            <a:pPr>
              <a:spcBef>
                <a:spcPts val="0"/>
              </a:spcBef>
            </a:pPr>
            <a:r>
              <a:rPr lang="en-US" sz="2400" b="1" dirty="0"/>
              <a:t>In-person voting </a:t>
            </a:r>
          </a:p>
          <a:p>
            <a:pPr marL="0" indent="0">
              <a:spcBef>
                <a:spcPts val="0"/>
              </a:spcBef>
              <a:buNone/>
            </a:pPr>
            <a:endParaRPr lang="en-US" sz="1050" b="1" dirty="0"/>
          </a:p>
          <a:p>
            <a:pPr>
              <a:spcBef>
                <a:spcPts val="0"/>
              </a:spcBef>
            </a:pPr>
            <a:r>
              <a:rPr lang="en-US" sz="2400" b="1" dirty="0"/>
              <a:t>A voter can request an absentee </a:t>
            </a:r>
          </a:p>
          <a:p>
            <a:pPr marL="0" indent="0">
              <a:spcBef>
                <a:spcPts val="0"/>
              </a:spcBef>
              <a:buNone/>
            </a:pPr>
            <a:r>
              <a:rPr lang="en-US" sz="2400" b="1" dirty="0"/>
              <a:t>     or early mail ballot by contacting</a:t>
            </a:r>
          </a:p>
          <a:p>
            <a:pPr marL="0" indent="0">
              <a:spcBef>
                <a:spcPts val="0"/>
              </a:spcBef>
              <a:buNone/>
            </a:pPr>
            <a:r>
              <a:rPr lang="en-US" sz="2400" b="1" dirty="0"/>
              <a:t>     the district clerk:</a:t>
            </a:r>
          </a:p>
          <a:p>
            <a:pPr marL="0" indent="0">
              <a:spcBef>
                <a:spcPts val="0"/>
              </a:spcBef>
              <a:buNone/>
            </a:pPr>
            <a:r>
              <a:rPr lang="en-US" sz="2400" b="1" dirty="0"/>
              <a:t>	</a:t>
            </a:r>
            <a:r>
              <a:rPr lang="en-US" sz="1800" b="1" i="1" dirty="0"/>
              <a:t>Bernadette Fall, JECSD</a:t>
            </a:r>
          </a:p>
          <a:p>
            <a:pPr marL="0" indent="0">
              <a:spcBef>
                <a:spcPts val="0"/>
              </a:spcBef>
              <a:buNone/>
            </a:pPr>
            <a:r>
              <a:rPr lang="en-US" sz="1800" b="1" i="1" dirty="0"/>
              <a:t>	9 North Chappell Street</a:t>
            </a:r>
          </a:p>
          <a:p>
            <a:pPr marL="0" indent="0">
              <a:spcBef>
                <a:spcPts val="0"/>
              </a:spcBef>
              <a:buNone/>
            </a:pPr>
            <a:r>
              <a:rPr lang="en-US" sz="1800" b="1" i="1" dirty="0"/>
              <a:t>	Jordan, NY  13080</a:t>
            </a:r>
          </a:p>
          <a:p>
            <a:pPr marL="0" indent="0">
              <a:spcBef>
                <a:spcPts val="0"/>
              </a:spcBef>
              <a:buNone/>
            </a:pPr>
            <a:r>
              <a:rPr lang="en-US" sz="1800" b="1" i="1" dirty="0"/>
              <a:t>	(315) 689-8500 x 5002</a:t>
            </a:r>
          </a:p>
          <a:p>
            <a:pPr marL="0" indent="0">
              <a:spcBef>
                <a:spcPts val="0"/>
              </a:spcBef>
              <a:buNone/>
            </a:pPr>
            <a:r>
              <a:rPr lang="en-US" sz="1800" b="1" i="1" dirty="0"/>
              <a:t>	bfall@jecsd.org</a:t>
            </a:r>
            <a:endParaRPr lang="en-US" sz="1800" b="1" dirty="0"/>
          </a:p>
          <a:p>
            <a:pPr>
              <a:spcBef>
                <a:spcPts val="0"/>
              </a:spcBef>
            </a:pPr>
            <a:endParaRPr lang="en-US" sz="2400" b="1" dirty="0"/>
          </a:p>
          <a:p>
            <a:pPr>
              <a:spcBef>
                <a:spcPts val="0"/>
              </a:spcBef>
            </a:pPr>
            <a:endParaRPr lang="en-US" sz="2400" b="1" dirty="0"/>
          </a:p>
          <a:p>
            <a:pPr marL="0" indent="0">
              <a:spcBef>
                <a:spcPts val="0"/>
              </a:spcBef>
              <a:buNone/>
            </a:pPr>
            <a:endParaRPr lang="en-US" sz="2400" b="1" dirty="0"/>
          </a:p>
          <a:p>
            <a:pPr marL="0" indent="0">
              <a:spcBef>
                <a:spcPts val="0"/>
              </a:spcBef>
              <a:buNone/>
            </a:pPr>
            <a:endParaRPr lang="en-US" sz="2400" b="1" dirty="0"/>
          </a:p>
        </p:txBody>
      </p:sp>
      <p:sp>
        <p:nvSpPr>
          <p:cNvPr id="10" name="Right Triangle 9"/>
          <p:cNvSpPr/>
          <p:nvPr/>
        </p:nvSpPr>
        <p:spPr>
          <a:xfrm rot="10800000">
            <a:off x="8305800" y="1"/>
            <a:ext cx="8382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5400000">
            <a:off x="38100" y="-38099"/>
            <a:ext cx="8382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christian.czerwinski\AppData\Local\Microsoft\Windows\Temporary Internet Files\Content.IE5\T48GSE2K\Calendar-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678" y="1"/>
            <a:ext cx="986291" cy="11176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e:Light green check.sv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05" y="1981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20517307-large"/>
          <p:cNvPicPr>
            <a:picLocks noChangeAspect="1"/>
          </p:cNvPicPr>
          <p:nvPr/>
        </p:nvPicPr>
        <p:blipFill>
          <a:blip r:embed="rId4"/>
          <a:stretch>
            <a:fillRect/>
          </a:stretch>
        </p:blipFill>
        <p:spPr>
          <a:xfrm>
            <a:off x="5705167" y="3657600"/>
            <a:ext cx="2635802" cy="2164070"/>
          </a:xfrm>
          <a:prstGeom prst="rect">
            <a:avLst/>
          </a:prstGeom>
        </p:spPr>
      </p:pic>
      <p:sp>
        <p:nvSpPr>
          <p:cNvPr id="4" name="Rectangle 3"/>
          <p:cNvSpPr/>
          <p:nvPr/>
        </p:nvSpPr>
        <p:spPr>
          <a:xfrm>
            <a:off x="6421218" y="2324100"/>
            <a:ext cx="1851725" cy="276999"/>
          </a:xfrm>
          <a:prstGeom prst="rect">
            <a:avLst/>
          </a:prstGeom>
        </p:spPr>
        <p:txBody>
          <a:bodyPr wrap="none">
            <a:spAutoFit/>
          </a:bodyPr>
          <a:lstStyle/>
          <a:p>
            <a:r>
              <a:rPr lang="en-US" sz="1200" i="1" dirty="0"/>
              <a:t>NYS Education Law </a:t>
            </a:r>
            <a:r>
              <a:rPr lang="en-US" sz="1200" dirty="0">
                <a:latin typeface="Arial" panose="020B0604020202020204" pitchFamily="34" charset="0"/>
                <a:cs typeface="Arial" panose="020B0604020202020204" pitchFamily="34" charset="0"/>
              </a:rPr>
              <a:t>§</a:t>
            </a:r>
            <a:r>
              <a:rPr lang="en-US" sz="1200" i="1" dirty="0">
                <a:latin typeface="Arial Black" panose="020B0A04020102020204" pitchFamily="34" charset="0"/>
              </a:rPr>
              <a:t> </a:t>
            </a:r>
            <a:r>
              <a:rPr lang="en-US" sz="1200" i="1" dirty="0" smtClean="0"/>
              <a:t>2007</a:t>
            </a:r>
            <a:endParaRPr lang="en-US" sz="1200" dirty="0"/>
          </a:p>
        </p:txBody>
      </p:sp>
    </p:spTree>
    <p:extLst>
      <p:ext uri="{BB962C8B-B14F-4D97-AF65-F5344CB8AC3E}">
        <p14:creationId xmlns:p14="http://schemas.microsoft.com/office/powerpoint/2010/main" val="97084583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flipH="1" flipV="1">
            <a:off x="-24606" y="609600"/>
            <a:ext cx="4730525" cy="5658411"/>
            <a:chOff x="5884634" y="-686547"/>
            <a:chExt cx="6307366" cy="7544548"/>
          </a:xfrm>
        </p:grpSpPr>
        <p:sp>
          <p:nvSpPr>
            <p:cNvPr id="26" name="任意多边形 25"/>
            <p:cNvSpPr/>
            <p:nvPr/>
          </p:nvSpPr>
          <p:spPr>
            <a:xfrm>
              <a:off x="5884634" y="-686547"/>
              <a:ext cx="4301184" cy="7544548"/>
            </a:xfrm>
            <a:custGeom>
              <a:avLst/>
              <a:gdLst>
                <a:gd name="connsiteX0" fmla="*/ 4301184 w 4301184"/>
                <a:gd name="connsiteY0" fmla="*/ 0 h 7544548"/>
                <a:gd name="connsiteX1" fmla="*/ 4295784 w 4301184"/>
                <a:gd name="connsiteY1" fmla="*/ 157060 h 7544548"/>
                <a:gd name="connsiteX2" fmla="*/ 1332781 w 4301184"/>
                <a:gd name="connsiteY2" fmla="*/ 7164722 h 7544548"/>
                <a:gd name="connsiteX3" fmla="*/ 1123876 w 4301184"/>
                <a:gd name="connsiteY3" fmla="*/ 7383469 h 7544548"/>
                <a:gd name="connsiteX4" fmla="*/ 0 w 4301184"/>
                <a:gd name="connsiteY4" fmla="*/ 7544548 h 7544548"/>
                <a:gd name="connsiteX5" fmla="*/ 0 w 4301184"/>
                <a:gd name="connsiteY5" fmla="*/ 7385474 h 7544548"/>
                <a:gd name="connsiteX6" fmla="*/ 86762 w 4301184"/>
                <a:gd name="connsiteY6" fmla="*/ 7294624 h 7544548"/>
                <a:gd name="connsiteX7" fmla="*/ 3049765 w 4301184"/>
                <a:gd name="connsiteY7" fmla="*/ 286963 h 7544548"/>
                <a:gd name="connsiteX8" fmla="*/ 3053483 w 4301184"/>
                <a:gd name="connsiteY8" fmla="*/ 178826 h 7544548"/>
                <a:gd name="connsiteX9" fmla="*/ 4301184 w 4301184"/>
                <a:gd name="connsiteY9" fmla="*/ 0 h 754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1184" h="7544548">
                  <a:moveTo>
                    <a:pt x="4301184" y="0"/>
                  </a:moveTo>
                  <a:lnTo>
                    <a:pt x="4295784" y="157060"/>
                  </a:lnTo>
                  <a:cubicBezTo>
                    <a:pt x="4137745" y="2810554"/>
                    <a:pt x="3057238" y="5270345"/>
                    <a:pt x="1332781" y="7164722"/>
                  </a:cubicBezTo>
                  <a:lnTo>
                    <a:pt x="1123876" y="7383469"/>
                  </a:lnTo>
                  <a:lnTo>
                    <a:pt x="0" y="7544548"/>
                  </a:lnTo>
                  <a:lnTo>
                    <a:pt x="0" y="7385474"/>
                  </a:lnTo>
                  <a:lnTo>
                    <a:pt x="86762" y="7294624"/>
                  </a:lnTo>
                  <a:cubicBezTo>
                    <a:pt x="1811221" y="5400249"/>
                    <a:pt x="2891726" y="2940456"/>
                    <a:pt x="3049765" y="286963"/>
                  </a:cubicBezTo>
                  <a:lnTo>
                    <a:pt x="3053483" y="178826"/>
                  </a:lnTo>
                  <a:lnTo>
                    <a:pt x="4301184"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5884634" y="0"/>
              <a:ext cx="6307366" cy="6858001"/>
            </a:xfrm>
            <a:custGeom>
              <a:avLst/>
              <a:gdLst>
                <a:gd name="connsiteX0" fmla="*/ 4192698 w 6307366"/>
                <a:gd name="connsiteY0" fmla="*/ 0 h 6858001"/>
                <a:gd name="connsiteX1" fmla="*/ 6307366 w 6307366"/>
                <a:gd name="connsiteY1" fmla="*/ 0 h 6858001"/>
                <a:gd name="connsiteX2" fmla="*/ 6307366 w 6307366"/>
                <a:gd name="connsiteY2" fmla="*/ 6858001 h 6858001"/>
                <a:gd name="connsiteX3" fmla="*/ 0 w 6307366"/>
                <a:gd name="connsiteY3" fmla="*/ 6858001 h 6858001"/>
                <a:gd name="connsiteX4" fmla="*/ 237828 w 6307366"/>
                <a:gd name="connsiteY4" fmla="*/ 6671105 h 6858001"/>
                <a:gd name="connsiteX5" fmla="*/ 4165070 w 6307366"/>
                <a:gd name="connsiteY5" fmla="*/ 154705 h 6858001"/>
                <a:gd name="connsiteX6" fmla="*/ 4192698 w 6307366"/>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66" h="6858001">
                  <a:moveTo>
                    <a:pt x="4192698" y="0"/>
                  </a:moveTo>
                  <a:lnTo>
                    <a:pt x="6307366" y="0"/>
                  </a:lnTo>
                  <a:lnTo>
                    <a:pt x="6307366" y="6858001"/>
                  </a:lnTo>
                  <a:lnTo>
                    <a:pt x="0" y="6858001"/>
                  </a:lnTo>
                  <a:lnTo>
                    <a:pt x="237828" y="6671105"/>
                  </a:lnTo>
                  <a:cubicBezTo>
                    <a:pt x="2213606" y="5040549"/>
                    <a:pt x="3632166" y="2758935"/>
                    <a:pt x="4165070" y="154705"/>
                  </a:cubicBezTo>
                  <a:lnTo>
                    <a:pt x="4192698" y="0"/>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8" name="文本框 27"/>
          <p:cNvSpPr txBox="1"/>
          <p:nvPr/>
        </p:nvSpPr>
        <p:spPr>
          <a:xfrm>
            <a:off x="272968" y="1179862"/>
            <a:ext cx="2624201" cy="600164"/>
          </a:xfrm>
          <a:prstGeom prst="rect">
            <a:avLst/>
          </a:prstGeom>
          <a:noFill/>
        </p:spPr>
        <p:txBody>
          <a:bodyPr wrap="square" rtlCol="0">
            <a:spAutoFit/>
          </a:bodyPr>
          <a:lstStyle/>
          <a:p>
            <a:r>
              <a:rPr lang="en-US" altLang="zh-CN" sz="3300" b="1" dirty="0">
                <a:solidFill>
                  <a:srgbClr val="FFFFFF"/>
                </a:solidFill>
                <a:latin typeface="Palatino Bold" charset="0"/>
                <a:ea typeface="微软雅黑" panose="020B0503020204020204" pitchFamily="34" charset="-122"/>
                <a:cs typeface="Palatino Bold" charset="0"/>
              </a:rPr>
              <a:t>Our Mission</a:t>
            </a:r>
          </a:p>
        </p:txBody>
      </p:sp>
      <p:sp>
        <p:nvSpPr>
          <p:cNvPr id="2" name="文本框 27"/>
          <p:cNvSpPr txBox="1"/>
          <p:nvPr/>
        </p:nvSpPr>
        <p:spPr>
          <a:xfrm>
            <a:off x="281940" y="2374879"/>
            <a:ext cx="2381250" cy="600164"/>
          </a:xfrm>
          <a:prstGeom prst="rect">
            <a:avLst/>
          </a:prstGeom>
          <a:noFill/>
        </p:spPr>
        <p:txBody>
          <a:bodyPr wrap="square" rtlCol="0">
            <a:spAutoFit/>
          </a:bodyPr>
          <a:lstStyle/>
          <a:p>
            <a:r>
              <a:rPr lang="en-US" altLang="zh-CN" sz="3300" b="1" dirty="0">
                <a:solidFill>
                  <a:srgbClr val="FFFFFF"/>
                </a:solidFill>
                <a:latin typeface="Palatino Bold" charset="0"/>
                <a:ea typeface="微软雅黑" panose="020B0503020204020204" pitchFamily="34" charset="-122"/>
                <a:cs typeface="Palatino Bold" charset="0"/>
              </a:rPr>
              <a:t>Our Vision</a:t>
            </a:r>
          </a:p>
        </p:txBody>
      </p:sp>
      <p:sp>
        <p:nvSpPr>
          <p:cNvPr id="3" name="Text Box 2"/>
          <p:cNvSpPr txBox="1"/>
          <p:nvPr/>
        </p:nvSpPr>
        <p:spPr>
          <a:xfrm>
            <a:off x="4406265" y="1162347"/>
            <a:ext cx="4547235" cy="830997"/>
          </a:xfrm>
          <a:prstGeom prst="rect">
            <a:avLst/>
          </a:prstGeom>
          <a:noFill/>
        </p:spPr>
        <p:txBody>
          <a:bodyPr wrap="square" rtlCol="0">
            <a:spAutoFit/>
          </a:bodyPr>
          <a:lstStyle/>
          <a:p>
            <a:r>
              <a:rPr lang="en-US" sz="2400">
                <a:latin typeface="Arial Regular" panose="020B0604020202090204" charset="0"/>
                <a:cs typeface="Arial Regular" panose="020B0604020202090204" charset="0"/>
              </a:rPr>
              <a:t>Cultivating the </a:t>
            </a:r>
            <a:r>
              <a:rPr lang="en-US" sz="2400" u="sng">
                <a:latin typeface="Arial Regular" panose="020B0604020202090204" charset="0"/>
                <a:cs typeface="Arial Regular" panose="020B0604020202090204" charset="0"/>
              </a:rPr>
              <a:t>best</a:t>
            </a:r>
            <a:r>
              <a:rPr lang="en-US" sz="2400">
                <a:latin typeface="Arial Regular" panose="020B0604020202090204" charset="0"/>
                <a:cs typeface="Arial Regular" panose="020B0604020202090204" charset="0"/>
              </a:rPr>
              <a:t> in personal growth and achievement</a:t>
            </a:r>
          </a:p>
        </p:txBody>
      </p:sp>
      <p:sp>
        <p:nvSpPr>
          <p:cNvPr id="4" name="Text Box 3"/>
          <p:cNvSpPr txBox="1"/>
          <p:nvPr/>
        </p:nvSpPr>
        <p:spPr>
          <a:xfrm>
            <a:off x="3591402" y="2438400"/>
            <a:ext cx="5469767" cy="380873"/>
          </a:xfrm>
          <a:prstGeom prst="rect">
            <a:avLst/>
          </a:prstGeom>
          <a:noFill/>
        </p:spPr>
        <p:txBody>
          <a:bodyPr wrap="none" rtlCol="0">
            <a:spAutoFit/>
          </a:bodyPr>
          <a:lstStyle/>
          <a:p>
            <a:r>
              <a:rPr lang="en-US" sz="1875" dirty="0">
                <a:latin typeface="Arial Regular" panose="020B0604020202090204" charset="0"/>
                <a:cs typeface="Arial Regular" panose="020B0604020202090204" charset="0"/>
              </a:rPr>
              <a:t>Providing the </a:t>
            </a:r>
            <a:r>
              <a:rPr lang="en-US" sz="1875" u="sng" dirty="0">
                <a:latin typeface="Arial Regular" panose="020B0604020202090204" charset="0"/>
                <a:cs typeface="Arial Regular" panose="020B0604020202090204" charset="0"/>
              </a:rPr>
              <a:t>best</a:t>
            </a:r>
            <a:r>
              <a:rPr lang="en-US" sz="1875" dirty="0">
                <a:latin typeface="Arial Regular" panose="020B0604020202090204" charset="0"/>
                <a:cs typeface="Arial Regular" panose="020B0604020202090204" charset="0"/>
              </a:rPr>
              <a:t> in educational opportunities by:</a:t>
            </a:r>
          </a:p>
        </p:txBody>
      </p:sp>
      <p:sp>
        <p:nvSpPr>
          <p:cNvPr id="6" name="Text Box 5"/>
          <p:cNvSpPr txBox="1"/>
          <p:nvPr/>
        </p:nvSpPr>
        <p:spPr>
          <a:xfrm>
            <a:off x="3924301" y="2891894"/>
            <a:ext cx="4820126" cy="2746906"/>
          </a:xfrm>
          <a:prstGeom prst="rect">
            <a:avLst/>
          </a:prstGeom>
          <a:noFill/>
        </p:spPr>
        <p:txBody>
          <a:bodyPr wrap="square" rtlCol="0">
            <a:spAutoFit/>
          </a:bodyPr>
          <a:lstStyle/>
          <a:p>
            <a:pPr marL="257175" indent="-257175">
              <a:buFont typeface="Arial" panose="020B0604020202090204" pitchFamily="34" charset="0"/>
              <a:buChar char="•"/>
            </a:pPr>
            <a:r>
              <a:rPr lang="en-US" sz="1650" dirty="0">
                <a:latin typeface="Arial Regular" panose="020B0604020202090204" charset="0"/>
                <a:cs typeface="Arial Regular" panose="020B0604020202090204" charset="0"/>
              </a:rPr>
              <a:t>Sustaining a culture that supports the intellectual and developmental needs of all</a:t>
            </a:r>
          </a:p>
          <a:p>
            <a:r>
              <a:rPr lang="en-US" sz="600" dirty="0">
                <a:latin typeface="Arial Regular" panose="020B0604020202090204" charset="0"/>
                <a:cs typeface="Arial Regular" panose="020B0604020202090204" charset="0"/>
              </a:rPr>
              <a:t> </a:t>
            </a:r>
            <a:endParaRPr lang="en-US" sz="1650" dirty="0">
              <a:latin typeface="Arial Regular" panose="020B0604020202090204" charset="0"/>
              <a:cs typeface="Arial Regular" panose="020B0604020202090204" charset="0"/>
            </a:endParaRPr>
          </a:p>
          <a:p>
            <a:pPr marL="257175" indent="-257175">
              <a:buFont typeface="Arial" panose="020B0604020202090204" pitchFamily="34" charset="0"/>
              <a:buChar char="•"/>
            </a:pPr>
            <a:r>
              <a:rPr lang="en-US" sz="1650" dirty="0">
                <a:latin typeface="Arial Regular" panose="020B0604020202090204" charset="0"/>
                <a:cs typeface="Arial Regular" panose="020B0604020202090204" charset="0"/>
              </a:rPr>
              <a:t>Being committed to excellence in education and exceeding expectations</a:t>
            </a:r>
          </a:p>
          <a:p>
            <a:pPr marL="257175" indent="-257175">
              <a:buFont typeface="Arial" panose="020B0604020202090204" pitchFamily="34" charset="0"/>
              <a:buChar char="•"/>
            </a:pPr>
            <a:endParaRPr lang="en-US" sz="600" dirty="0">
              <a:latin typeface="Arial Regular" panose="020B0604020202090204" charset="0"/>
              <a:cs typeface="Arial Regular" panose="020B0604020202090204" charset="0"/>
            </a:endParaRPr>
          </a:p>
          <a:p>
            <a:pPr marL="257175" indent="-257175">
              <a:buFont typeface="Arial" panose="020B0604020202090204" pitchFamily="34" charset="0"/>
              <a:buChar char="•"/>
            </a:pPr>
            <a:r>
              <a:rPr lang="en-US" sz="1650" dirty="0">
                <a:latin typeface="Arial Regular" panose="020B0604020202090204" charset="0"/>
                <a:cs typeface="Arial Regular" panose="020B0604020202090204" charset="0"/>
              </a:rPr>
              <a:t>Building a safe, dynamic learning environment where all are valued and respected</a:t>
            </a:r>
          </a:p>
          <a:p>
            <a:pPr marL="257175" indent="-257175">
              <a:buFont typeface="Arial" panose="020B0604020202090204" pitchFamily="34" charset="0"/>
              <a:buChar char="•"/>
            </a:pPr>
            <a:endParaRPr lang="en-US" sz="600" dirty="0">
              <a:latin typeface="Arial Regular" panose="020B0604020202090204" charset="0"/>
              <a:cs typeface="Arial Regular" panose="020B0604020202090204" charset="0"/>
            </a:endParaRPr>
          </a:p>
          <a:p>
            <a:pPr marL="257175" indent="-257175">
              <a:buFont typeface="Arial" panose="020B0604020202090204" pitchFamily="34" charset="0"/>
              <a:buChar char="•"/>
            </a:pPr>
            <a:r>
              <a:rPr lang="en-US" sz="1650" dirty="0">
                <a:latin typeface="Arial Regular" panose="020B0604020202090204" charset="0"/>
                <a:cs typeface="Arial Regular" panose="020B0604020202090204" charset="0"/>
              </a:rPr>
              <a:t>Expanding our home-school-community partnerships</a:t>
            </a:r>
          </a:p>
          <a:p>
            <a:pPr marL="257175" indent="-257175">
              <a:buFont typeface="Arial" panose="020B0604020202090204" pitchFamily="34" charset="0"/>
              <a:buChar char="•"/>
            </a:pPr>
            <a:endParaRPr lang="en-US" sz="600" dirty="0">
              <a:latin typeface="Arial Regular" panose="020B0604020202090204" charset="0"/>
              <a:cs typeface="Arial Regular" panose="020B0604020202090204" charset="0"/>
            </a:endParaRPr>
          </a:p>
          <a:p>
            <a:pPr marL="257175" indent="-257175">
              <a:buFont typeface="Arial" panose="020B0604020202090204" pitchFamily="34" charset="0"/>
              <a:buChar char="•"/>
            </a:pPr>
            <a:r>
              <a:rPr lang="en-US" sz="1650" dirty="0">
                <a:latin typeface="Arial Regular" panose="020B0604020202090204" charset="0"/>
                <a:cs typeface="Arial Regular" panose="020B0604020202090204" charset="0"/>
              </a:rPr>
              <a:t>Operating in a fiscally responsible manner</a:t>
            </a:r>
          </a:p>
        </p:txBody>
      </p:sp>
      <p:pic>
        <p:nvPicPr>
          <p:cNvPr id="10" name="Picture 9" descr="JE_eagle"/>
          <p:cNvPicPr>
            <a:picLocks noChangeAspect="1"/>
          </p:cNvPicPr>
          <p:nvPr/>
        </p:nvPicPr>
        <p:blipFill>
          <a:blip r:embed="rId2"/>
          <a:stretch>
            <a:fillRect/>
          </a:stretch>
        </p:blipFill>
        <p:spPr>
          <a:xfrm>
            <a:off x="8139113" y="6085046"/>
            <a:ext cx="947261" cy="696754"/>
          </a:xfrm>
          <a:prstGeom prst="rect">
            <a:avLst/>
          </a:prstGeom>
        </p:spPr>
      </p:pic>
      <p:pic>
        <p:nvPicPr>
          <p:cNvPr id="7" name="Picture 6"/>
          <p:cNvPicPr>
            <a:picLocks noChangeAspect="1"/>
          </p:cNvPicPr>
          <p:nvPr/>
        </p:nvPicPr>
        <p:blipFill>
          <a:blip r:embed="rId3"/>
          <a:stretch>
            <a:fillRect/>
          </a:stretch>
        </p:blipFill>
        <p:spPr>
          <a:xfrm>
            <a:off x="381000" y="3567962"/>
            <a:ext cx="3318531" cy="2957504"/>
          </a:xfrm>
          <a:prstGeom prst="rect">
            <a:avLst/>
          </a:prstGeom>
        </p:spPr>
      </p:pic>
    </p:spTree>
    <p:extLst>
      <p:ext uri="{BB962C8B-B14F-4D97-AF65-F5344CB8AC3E}">
        <p14:creationId xmlns:p14="http://schemas.microsoft.com/office/powerpoint/2010/main" val="302063552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9039"/>
            <a:ext cx="8843064" cy="3687761"/>
          </a:xfrm>
        </p:spPr>
        <p:txBody>
          <a:bodyPr>
            <a:noAutofit/>
          </a:bodyPr>
          <a:lstStyle/>
          <a:p>
            <a:pPr>
              <a:spcBef>
                <a:spcPts val="0"/>
              </a:spcBef>
            </a:pPr>
            <a:endParaRPr lang="en-US" sz="2200" b="1" dirty="0"/>
          </a:p>
          <a:p>
            <a:pPr marL="0" indent="0">
              <a:spcBef>
                <a:spcPts val="0"/>
              </a:spcBef>
              <a:buNone/>
            </a:pPr>
            <a:endParaRPr lang="en-US" sz="2400" b="1" dirty="0"/>
          </a:p>
          <a:p>
            <a:pPr marL="0" indent="0">
              <a:spcBef>
                <a:spcPts val="0"/>
              </a:spcBef>
              <a:buNone/>
            </a:pPr>
            <a:r>
              <a:rPr lang="en-US" sz="2400" b="1" dirty="0"/>
              <a:t>     	</a:t>
            </a:r>
          </a:p>
          <a:p>
            <a:pPr marL="0" indent="0">
              <a:spcBef>
                <a:spcPts val="0"/>
              </a:spcBef>
              <a:buNone/>
            </a:pPr>
            <a:endParaRPr lang="en-US" sz="2400" b="1" dirty="0"/>
          </a:p>
          <a:p>
            <a:pPr>
              <a:spcBef>
                <a:spcPts val="0"/>
              </a:spcBef>
            </a:pPr>
            <a:endParaRPr lang="en-US" sz="2400" b="1" dirty="0"/>
          </a:p>
          <a:p>
            <a:pPr marL="0" indent="0">
              <a:spcBef>
                <a:spcPts val="0"/>
              </a:spcBef>
              <a:buNone/>
            </a:pPr>
            <a:endParaRPr lang="en-US" sz="2400" b="1" dirty="0"/>
          </a:p>
          <a:p>
            <a:pPr marL="0" indent="0">
              <a:spcBef>
                <a:spcPts val="0"/>
              </a:spcBef>
              <a:buNone/>
            </a:pPr>
            <a:endParaRPr lang="en-US" sz="2400" b="1" dirty="0"/>
          </a:p>
        </p:txBody>
      </p:sp>
      <p:graphicFrame>
        <p:nvGraphicFramePr>
          <p:cNvPr id="6" name="Table 5"/>
          <p:cNvGraphicFramePr>
            <a:graphicFrameLocks noGrp="1"/>
          </p:cNvGraphicFramePr>
          <p:nvPr>
            <p:extLst>
              <p:ext uri="{D42A27DB-BD31-4B8C-83A1-F6EECF244321}">
                <p14:modId xmlns:p14="http://schemas.microsoft.com/office/powerpoint/2010/main" val="4099150453"/>
              </p:ext>
            </p:extLst>
          </p:nvPr>
        </p:nvGraphicFramePr>
        <p:xfrm>
          <a:off x="304800" y="228600"/>
          <a:ext cx="8534400" cy="6476625"/>
        </p:xfrm>
        <a:graphic>
          <a:graphicData uri="http://schemas.openxmlformats.org/drawingml/2006/table">
            <a:tbl>
              <a:tblPr/>
              <a:tblGrid>
                <a:gridCol w="2267485">
                  <a:extLst>
                    <a:ext uri="{9D8B030D-6E8A-4147-A177-3AD203B41FA5}">
                      <a16:colId xmlns:a16="http://schemas.microsoft.com/office/drawing/2014/main" val="813007126"/>
                    </a:ext>
                  </a:extLst>
                </a:gridCol>
                <a:gridCol w="3086911">
                  <a:extLst>
                    <a:ext uri="{9D8B030D-6E8A-4147-A177-3AD203B41FA5}">
                      <a16:colId xmlns:a16="http://schemas.microsoft.com/office/drawing/2014/main" val="2442068942"/>
                    </a:ext>
                  </a:extLst>
                </a:gridCol>
                <a:gridCol w="3180004">
                  <a:extLst>
                    <a:ext uri="{9D8B030D-6E8A-4147-A177-3AD203B41FA5}">
                      <a16:colId xmlns:a16="http://schemas.microsoft.com/office/drawing/2014/main" val="4130584105"/>
                    </a:ext>
                  </a:extLst>
                </a:gridCol>
              </a:tblGrid>
              <a:tr h="308445">
                <a:tc>
                  <a:txBody>
                    <a:bodyPr/>
                    <a:lstStyle/>
                    <a:p>
                      <a:pPr algn="ctr" rtl="0" fontAlgn="t">
                        <a:spcBef>
                          <a:spcPts val="0"/>
                        </a:spcBef>
                        <a:spcAft>
                          <a:spcPts val="0"/>
                        </a:spcAft>
                      </a:pPr>
                      <a:r>
                        <a:rPr lang="en-US" sz="1400" b="1" i="0" u="none" strike="noStrike" dirty="0" smtClean="0">
                          <a:solidFill>
                            <a:srgbClr val="FFFFFF"/>
                          </a:solidFill>
                          <a:effectLst/>
                          <a:latin typeface="Arial" panose="020B0604020202020204" pitchFamily="34" charset="0"/>
                        </a:rPr>
                        <a:t>Important Task/Item</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rtl="0" fontAlgn="t">
                        <a:spcBef>
                          <a:spcPts val="0"/>
                        </a:spcBef>
                        <a:spcAft>
                          <a:spcPts val="0"/>
                        </a:spcAft>
                      </a:pPr>
                      <a:r>
                        <a:rPr lang="en-US" sz="1400" b="1" i="0" u="none" strike="noStrike" dirty="0" smtClean="0">
                          <a:solidFill>
                            <a:srgbClr val="FFFFFF"/>
                          </a:solidFill>
                          <a:effectLst/>
                          <a:latin typeface="Arial" panose="020B0604020202020204" pitchFamily="34" charset="0"/>
                        </a:rPr>
                        <a:t>Date</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rtl="0" fontAlgn="t">
                        <a:spcBef>
                          <a:spcPts val="0"/>
                        </a:spcBef>
                        <a:spcAft>
                          <a:spcPts val="0"/>
                        </a:spcAft>
                      </a:pPr>
                      <a:r>
                        <a:rPr lang="en-US" sz="1400" b="1" i="0" u="none" strike="noStrike" dirty="0">
                          <a:solidFill>
                            <a:srgbClr val="FFFFFF"/>
                          </a:solidFill>
                          <a:effectLst/>
                          <a:latin typeface="Arial" panose="020B0604020202020204" pitchFamily="34" charset="0"/>
                        </a:rPr>
                        <a:t>Description/Action</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3569401104"/>
                  </a:ext>
                </a:extLst>
              </a:tr>
              <a:tr h="1048900">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Completed budget (new)</a:t>
                      </a:r>
                      <a:endParaRPr lang="en-US" sz="1400" dirty="0">
                        <a:effectLst/>
                      </a:endParaRPr>
                    </a:p>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BOE meeting to adopt new proposed budget</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smtClean="0">
                          <a:solidFill>
                            <a:srgbClr val="000000"/>
                          </a:solidFill>
                          <a:effectLst/>
                          <a:latin typeface="Arial" panose="020B0604020202020204" pitchFamily="34" charset="0"/>
                        </a:rPr>
                        <a:t>Wednesday</a:t>
                      </a:r>
                      <a:r>
                        <a:rPr lang="en-US" sz="1400" b="1" i="0" u="none" strike="noStrike" dirty="0">
                          <a:solidFill>
                            <a:srgbClr val="000000"/>
                          </a:solidFill>
                          <a:effectLst/>
                          <a:latin typeface="Arial" panose="020B0604020202020204" pitchFamily="34" charset="0"/>
                        </a:rPr>
                        <a:t>, May 28</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spcBef>
                          <a:spcPts val="0"/>
                        </a:spcBef>
                        <a:spcAft>
                          <a:spcPts val="0"/>
                        </a:spcAft>
                        <a:buFont typeface="Arial" panose="020B0604020202020204" pitchFamily="34" charset="0"/>
                        <a:buNone/>
                      </a:pPr>
                      <a:r>
                        <a:rPr lang="en-US" sz="1400" b="0" i="0" u="none" strike="noStrike" dirty="0" smtClean="0">
                          <a:solidFill>
                            <a:srgbClr val="000000"/>
                          </a:solidFill>
                          <a:effectLst/>
                          <a:latin typeface="Arial" panose="020B0604020202020204" pitchFamily="34" charset="0"/>
                        </a:rPr>
                        <a:t>Conduct </a:t>
                      </a:r>
                      <a:r>
                        <a:rPr lang="en-US" sz="1400" b="0" i="0" u="none" strike="noStrike" dirty="0">
                          <a:solidFill>
                            <a:srgbClr val="000000"/>
                          </a:solidFill>
                          <a:effectLst/>
                          <a:latin typeface="Arial" panose="020B0604020202020204" pitchFamily="34" charset="0"/>
                        </a:rPr>
                        <a:t>a board meeting to adopt new proposed </a:t>
                      </a:r>
                      <a:r>
                        <a:rPr lang="en-US" sz="1400" b="0" i="0" u="none" strike="noStrike" dirty="0" smtClean="0">
                          <a:solidFill>
                            <a:srgbClr val="000000"/>
                          </a:solidFill>
                          <a:effectLst/>
                          <a:latin typeface="Arial" panose="020B0604020202020204" pitchFamily="34" charset="0"/>
                        </a:rPr>
                        <a:t>budget.</a:t>
                      </a:r>
                    </a:p>
                    <a:p>
                      <a:pPr algn="ctr" rtl="0" fontAlgn="base">
                        <a:spcBef>
                          <a:spcPts val="0"/>
                        </a:spcBef>
                        <a:spcAft>
                          <a:spcPts val="0"/>
                        </a:spcAft>
                        <a:buFont typeface="Arial" panose="020B0604020202020204" pitchFamily="34" charset="0"/>
                        <a:buNone/>
                      </a:pPr>
                      <a:endParaRPr lang="en-US" sz="1400" b="0" i="0" u="none" strike="noStrike" dirty="0">
                        <a:solidFill>
                          <a:srgbClr val="000000"/>
                        </a:solidFill>
                        <a:effectLst/>
                        <a:latin typeface="Arial" panose="020B0604020202020204" pitchFamily="34" charset="0"/>
                      </a:endParaRPr>
                    </a:p>
                    <a:p>
                      <a:pPr algn="ctr" rtl="0" fontAlgn="base">
                        <a:spcBef>
                          <a:spcPts val="0"/>
                        </a:spcBef>
                        <a:spcAft>
                          <a:spcPts val="0"/>
                        </a:spcAft>
                        <a:buFont typeface="Arial" panose="020B0604020202020204" pitchFamily="34" charset="0"/>
                        <a:buNone/>
                      </a:pPr>
                      <a:r>
                        <a:rPr lang="en-US" sz="1400" b="0" i="0" u="none" strike="noStrike" dirty="0">
                          <a:solidFill>
                            <a:srgbClr val="000000"/>
                          </a:solidFill>
                          <a:effectLst/>
                          <a:latin typeface="Arial" panose="020B0604020202020204" pitchFamily="34" charset="0"/>
                        </a:rPr>
                        <a:t>Approve a proposed </a:t>
                      </a:r>
                      <a:r>
                        <a:rPr lang="en-US" sz="1400" b="0" i="0" u="none" strike="noStrike" dirty="0" smtClean="0">
                          <a:solidFill>
                            <a:srgbClr val="000000"/>
                          </a:solidFill>
                          <a:effectLst/>
                          <a:latin typeface="Arial" panose="020B0604020202020204" pitchFamily="34" charset="0"/>
                        </a:rPr>
                        <a:t>budget.</a:t>
                      </a:r>
                      <a:endParaRPr lang="en-US" sz="1400" b="0" i="0" u="none" strike="noStrike" dirty="0">
                        <a:solidFill>
                          <a:srgbClr val="000000"/>
                        </a:solidFill>
                        <a:effectLst/>
                        <a:latin typeface="Arial" panose="020B0604020202020204" pitchFamily="34" charset="0"/>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608701"/>
                  </a:ext>
                </a:extLst>
              </a:tr>
              <a:tr h="1385855">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Early </a:t>
                      </a:r>
                      <a:r>
                        <a:rPr lang="en-US" sz="1400" b="1" i="0" u="none" strike="noStrike" dirty="0" smtClean="0">
                          <a:solidFill>
                            <a:srgbClr val="000000"/>
                          </a:solidFill>
                          <a:effectLst/>
                          <a:latin typeface="Arial" panose="020B0604020202020204" pitchFamily="34" charset="0"/>
                        </a:rPr>
                        <a:t>mail ballot   requests</a:t>
                      </a:r>
                      <a:endParaRPr lang="en-US" sz="1400" b="1"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Beginning Thursday, </a:t>
                      </a:r>
                      <a:r>
                        <a:rPr lang="en-US" sz="1400" b="1" i="0" u="none" strike="noStrike" dirty="0" smtClean="0">
                          <a:solidFill>
                            <a:srgbClr val="000000"/>
                          </a:solidFill>
                          <a:effectLst/>
                          <a:latin typeface="Arial" panose="020B0604020202020204" pitchFamily="34" charset="0"/>
                        </a:rPr>
                        <a:t>                     May </a:t>
                      </a:r>
                      <a:r>
                        <a:rPr lang="en-US" sz="1400" b="1" i="0" u="none" strike="noStrike" dirty="0">
                          <a:solidFill>
                            <a:srgbClr val="000000"/>
                          </a:solidFill>
                          <a:effectLst/>
                          <a:latin typeface="Arial" panose="020B0604020202020204" pitchFamily="34" charset="0"/>
                        </a:rPr>
                        <a:t>29, </a:t>
                      </a:r>
                      <a:r>
                        <a:rPr lang="en-US" sz="1400" b="1" i="0" u="none" strike="noStrike" dirty="0" smtClean="0">
                          <a:solidFill>
                            <a:srgbClr val="000000"/>
                          </a:solidFill>
                          <a:effectLst/>
                          <a:latin typeface="Arial" panose="020B0604020202020204" pitchFamily="34" charset="0"/>
                        </a:rPr>
                        <a:t>2025</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An individual may request an early mail ballot by requesting in writing to the district clerk starting 5/29/25.  Early mail ballots are due back to the district clerk by Tues., June 17 at 5:00 pm.</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286571"/>
                  </a:ext>
                </a:extLst>
              </a:tr>
              <a:tr h="1542538">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Absentee </a:t>
                      </a:r>
                      <a:r>
                        <a:rPr lang="en-US" sz="1400" b="1" i="0" u="none" strike="noStrike" dirty="0" smtClean="0">
                          <a:solidFill>
                            <a:srgbClr val="000000"/>
                          </a:solidFill>
                          <a:effectLst/>
                          <a:latin typeface="Arial" panose="020B0604020202020204" pitchFamily="34" charset="0"/>
                        </a:rPr>
                        <a:t>mail </a:t>
                      </a:r>
                      <a:r>
                        <a:rPr lang="en-US" sz="1400" b="1" i="0" u="none" strike="noStrike" dirty="0">
                          <a:solidFill>
                            <a:srgbClr val="000000"/>
                          </a:solidFill>
                          <a:effectLst/>
                          <a:latin typeface="Arial" panose="020B0604020202020204" pitchFamily="34" charset="0"/>
                        </a:rPr>
                        <a:t>ballot requests</a:t>
                      </a:r>
                      <a:endParaRPr lang="en-US" sz="1400" b="1"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Beginning Thurs., May 29th </a:t>
                      </a:r>
                      <a:r>
                        <a:rPr lang="en-US" sz="1400" b="1" i="0" u="none" strike="noStrike" dirty="0" smtClean="0">
                          <a:solidFill>
                            <a:srgbClr val="000000"/>
                          </a:solidFill>
                          <a:effectLst/>
                          <a:latin typeface="Arial" panose="020B0604020202020204" pitchFamily="34" charset="0"/>
                        </a:rPr>
                        <a:t> through </a:t>
                      </a:r>
                      <a:r>
                        <a:rPr lang="en-US" sz="1400" b="1" i="0" u="none" strike="noStrike" dirty="0">
                          <a:solidFill>
                            <a:srgbClr val="000000"/>
                          </a:solidFill>
                          <a:effectLst/>
                          <a:latin typeface="Arial" panose="020B0604020202020204" pitchFamily="34" charset="0"/>
                        </a:rPr>
                        <a:t>Tuesday, June 10 </a:t>
                      </a:r>
                      <a:r>
                        <a:rPr lang="en-US" sz="1400" b="0" i="0" u="none" strike="noStrike" dirty="0">
                          <a:solidFill>
                            <a:srgbClr val="000000"/>
                          </a:solidFill>
                          <a:effectLst/>
                          <a:latin typeface="Arial" panose="020B0604020202020204" pitchFamily="34" charset="0"/>
                        </a:rPr>
                        <a:t>(mail)</a:t>
                      </a:r>
                      <a:endParaRPr lang="en-US" sz="1400" dirty="0">
                        <a:effectLst/>
                      </a:endParaRPr>
                    </a:p>
                    <a:p>
                      <a:pPr algn="ctr" rtl="0" fontAlgn="t">
                        <a:spcBef>
                          <a:spcPts val="0"/>
                        </a:spcBef>
                        <a:spcAft>
                          <a:spcPts val="0"/>
                        </a:spcAft>
                      </a:pPr>
                      <a:r>
                        <a:rPr lang="en-US" sz="1400" dirty="0">
                          <a:effectLst/>
                        </a:rPr>
                        <a:t/>
                      </a:r>
                      <a:br>
                        <a:rPr lang="en-US" sz="1400" dirty="0">
                          <a:effectLst/>
                        </a:rPr>
                      </a:br>
                      <a:r>
                        <a:rPr lang="en-US" sz="1400" b="1" i="0" u="none" strike="noStrike" dirty="0">
                          <a:solidFill>
                            <a:srgbClr val="000000"/>
                          </a:solidFill>
                          <a:effectLst/>
                          <a:latin typeface="Arial" panose="020B0604020202020204" pitchFamily="34" charset="0"/>
                        </a:rPr>
                        <a:t>Beginning Thurs., May 29th </a:t>
                      </a:r>
                      <a:r>
                        <a:rPr lang="en-US" sz="1400" b="1" i="0" u="none" strike="noStrike" dirty="0" smtClean="0">
                          <a:solidFill>
                            <a:srgbClr val="000000"/>
                          </a:solidFill>
                          <a:effectLst/>
                          <a:latin typeface="Arial" panose="020B0604020202020204" pitchFamily="34" charset="0"/>
                        </a:rPr>
                        <a:t> through </a:t>
                      </a:r>
                      <a:r>
                        <a:rPr lang="en-US" sz="1400" b="1" i="0" u="none" strike="noStrike" dirty="0">
                          <a:solidFill>
                            <a:srgbClr val="000000"/>
                          </a:solidFill>
                          <a:effectLst/>
                          <a:latin typeface="Arial" panose="020B0604020202020204" pitchFamily="34" charset="0"/>
                        </a:rPr>
                        <a:t>Monday, June 16</a:t>
                      </a:r>
                      <a:r>
                        <a:rPr lang="en-US" sz="1400" b="0" i="0" u="none" strike="noStrike" dirty="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in person)</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Anyone wishing to vote by absentee must submit their request to the district clerk at least 7 days (6/10/25) if requested by mail or 1 day (6/16/25) if in person prior to the date of the vote (6/17/25)</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462437"/>
                  </a:ext>
                </a:extLst>
              </a:tr>
              <a:tr h="387008">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Budget hearing</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smtClean="0">
                          <a:solidFill>
                            <a:srgbClr val="000000"/>
                          </a:solidFill>
                          <a:effectLst/>
                          <a:latin typeface="Arial" panose="020B0604020202020204" pitchFamily="34" charset="0"/>
                        </a:rPr>
                        <a:t>Wednesday, </a:t>
                      </a:r>
                      <a:r>
                        <a:rPr lang="en-US" sz="1400" b="1" i="0" u="none" strike="noStrike" dirty="0">
                          <a:solidFill>
                            <a:srgbClr val="000000"/>
                          </a:solidFill>
                          <a:effectLst/>
                          <a:latin typeface="Arial" panose="020B0604020202020204" pitchFamily="34" charset="0"/>
                        </a:rPr>
                        <a:t>June </a:t>
                      </a:r>
                      <a:r>
                        <a:rPr lang="en-US" sz="1400" b="1" i="0" u="none" strike="noStrike" dirty="0" smtClean="0">
                          <a:solidFill>
                            <a:srgbClr val="000000"/>
                          </a:solidFill>
                          <a:effectLst/>
                          <a:latin typeface="Arial" panose="020B0604020202020204" pitchFamily="34" charset="0"/>
                        </a:rPr>
                        <a:t>4</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smtClean="0">
                          <a:solidFill>
                            <a:srgbClr val="000000"/>
                          </a:solidFill>
                          <a:effectLst/>
                          <a:latin typeface="Arial" panose="020B0604020202020204" pitchFamily="34" charset="0"/>
                        </a:rPr>
                        <a:t>Middle</a:t>
                      </a:r>
                      <a:r>
                        <a:rPr lang="en-US" sz="1400" b="0" i="0" u="none" strike="noStrike" baseline="0" dirty="0" smtClean="0">
                          <a:solidFill>
                            <a:srgbClr val="000000"/>
                          </a:solidFill>
                          <a:effectLst/>
                          <a:latin typeface="Arial" panose="020B0604020202020204" pitchFamily="34" charset="0"/>
                        </a:rPr>
                        <a:t> School</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Library, </a:t>
                      </a:r>
                      <a:r>
                        <a:rPr lang="en-US" sz="1400" b="0" i="0" u="none" strike="noStrike" dirty="0" smtClean="0">
                          <a:solidFill>
                            <a:srgbClr val="000000"/>
                          </a:solidFill>
                          <a:effectLst/>
                          <a:latin typeface="Arial" panose="020B0604020202020204" pitchFamily="34" charset="0"/>
                        </a:rPr>
                        <a:t>6pm</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006275"/>
                  </a:ext>
                </a:extLst>
              </a:tr>
              <a:tr h="308445">
                <a:tc>
                  <a:txBody>
                    <a:bodyPr/>
                    <a:lstStyle/>
                    <a:p>
                      <a:pPr algn="ctr" rtl="0" fontAlgn="t">
                        <a:spcBef>
                          <a:spcPts val="0"/>
                        </a:spcBef>
                        <a:spcAft>
                          <a:spcPts val="0"/>
                        </a:spcAft>
                      </a:pPr>
                      <a:r>
                        <a:rPr lang="en-US" sz="1400" b="1" i="0" u="none" strike="noStrike">
                          <a:solidFill>
                            <a:srgbClr val="000000"/>
                          </a:solidFill>
                          <a:effectLst/>
                          <a:latin typeface="Arial" panose="020B0604020202020204" pitchFamily="34" charset="0"/>
                        </a:rPr>
                        <a:t>Budget Notice mailing</a:t>
                      </a:r>
                      <a:endParaRPr lang="en-US" sz="140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June 5, </a:t>
                      </a:r>
                      <a:r>
                        <a:rPr lang="en-US" sz="1400" b="1" i="0" u="none" strike="noStrike" dirty="0" smtClean="0">
                          <a:solidFill>
                            <a:srgbClr val="000000"/>
                          </a:solidFill>
                          <a:effectLst/>
                          <a:latin typeface="Arial" panose="020B0604020202020204" pitchFamily="34" charset="0"/>
                        </a:rPr>
                        <a:t>2025</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rgbClr val="000000"/>
                          </a:solidFill>
                          <a:effectLst/>
                          <a:latin typeface="Arial" panose="020B0604020202020204" pitchFamily="34" charset="0"/>
                        </a:rPr>
                        <a:t>One page budget notice</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30753"/>
                  </a:ext>
                </a:extLst>
              </a:tr>
              <a:tr h="802082">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Early Mail Ballots &amp; Absentee Ballots due</a:t>
                      </a:r>
                      <a:endParaRPr lang="en-US" sz="1400" b="1"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smtClean="0">
                          <a:solidFill>
                            <a:srgbClr val="000000"/>
                          </a:solidFill>
                          <a:effectLst/>
                          <a:latin typeface="Arial" panose="020B0604020202020204" pitchFamily="34" charset="0"/>
                        </a:rPr>
                        <a:t>Due</a:t>
                      </a:r>
                      <a:r>
                        <a:rPr lang="en-US" sz="1400" b="0" i="0" u="none" strike="noStrike" baseline="0" dirty="0" smtClean="0">
                          <a:solidFill>
                            <a:srgbClr val="000000"/>
                          </a:solidFill>
                          <a:effectLst/>
                          <a:latin typeface="Arial" panose="020B0604020202020204" pitchFamily="34" charset="0"/>
                        </a:rPr>
                        <a:t> by </a:t>
                      </a:r>
                      <a:r>
                        <a:rPr lang="en-US" sz="1400" b="1" i="0" u="none" strike="noStrike" dirty="0" smtClean="0">
                          <a:solidFill>
                            <a:srgbClr val="000000"/>
                          </a:solidFill>
                          <a:effectLst/>
                          <a:latin typeface="Arial" panose="020B0604020202020204" pitchFamily="34" charset="0"/>
                        </a:rPr>
                        <a:t>Tuesday</a:t>
                      </a:r>
                      <a:r>
                        <a:rPr lang="en-US" sz="1400" b="1" i="0" u="none" strike="noStrike" dirty="0">
                          <a:solidFill>
                            <a:srgbClr val="000000"/>
                          </a:solidFill>
                          <a:effectLst/>
                          <a:latin typeface="Arial" panose="020B0604020202020204" pitchFamily="34" charset="0"/>
                        </a:rPr>
                        <a:t>, June 17th </a:t>
                      </a:r>
                      <a:r>
                        <a:rPr lang="en-US" sz="1400" b="1" i="0" u="none" strike="noStrike" dirty="0" smtClean="0">
                          <a:solidFill>
                            <a:srgbClr val="000000"/>
                          </a:solidFill>
                          <a:effectLst/>
                          <a:latin typeface="Arial" panose="020B0604020202020204" pitchFamily="34" charset="0"/>
                        </a:rPr>
                        <a:t>             at </a:t>
                      </a:r>
                      <a:r>
                        <a:rPr lang="en-US" sz="1400" b="1" i="0" u="none" strike="noStrike" dirty="0">
                          <a:solidFill>
                            <a:srgbClr val="000000"/>
                          </a:solidFill>
                          <a:effectLst/>
                          <a:latin typeface="Arial" panose="020B0604020202020204" pitchFamily="34" charset="0"/>
                        </a:rPr>
                        <a:t>5:00 pm</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a:solidFill>
                            <a:srgbClr val="000000"/>
                          </a:solidFill>
                          <a:effectLst/>
                          <a:latin typeface="Arial" panose="020B0604020202020204" pitchFamily="34" charset="0"/>
                        </a:rPr>
                        <a:t>All absentee and early mail ballots must be received by the district clerk by this date/time.</a:t>
                      </a:r>
                      <a:endParaRPr lang="en-US" sz="140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46661"/>
                  </a:ext>
                </a:extLst>
              </a:tr>
              <a:tr h="308445">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Re-Vote </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0"/>
                        </a:spcAft>
                      </a:pPr>
                      <a:r>
                        <a:rPr lang="en-US" sz="1400" b="1" i="0" u="none" strike="noStrike" dirty="0">
                          <a:solidFill>
                            <a:srgbClr val="000000"/>
                          </a:solidFill>
                          <a:effectLst/>
                          <a:latin typeface="Arial" panose="020B0604020202020204" pitchFamily="34" charset="0"/>
                        </a:rPr>
                        <a:t>Tuesday, June 17</a:t>
                      </a: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0"/>
                        </a:spcAft>
                      </a:pPr>
                      <a:endParaRPr lang="en-US" sz="1400" b="0" i="0" u="none" strike="noStrike" dirty="0" smtClean="0">
                        <a:solidFill>
                          <a:srgbClr val="000000"/>
                        </a:solidFill>
                        <a:effectLst/>
                        <a:latin typeface="Arial" panose="020B0604020202020204" pitchFamily="34" charset="0"/>
                      </a:endParaRPr>
                    </a:p>
                    <a:p>
                      <a:pPr algn="ctr" rtl="0" fontAlgn="t">
                        <a:spcBef>
                          <a:spcPts val="0"/>
                        </a:spcBef>
                        <a:spcAft>
                          <a:spcPts val="0"/>
                        </a:spcAft>
                      </a:pPr>
                      <a:r>
                        <a:rPr lang="en-US" sz="1400" b="0" i="0" u="none" strike="noStrike" dirty="0" smtClean="0">
                          <a:solidFill>
                            <a:srgbClr val="000000"/>
                          </a:solidFill>
                          <a:effectLst/>
                          <a:latin typeface="Arial" panose="020B0604020202020204" pitchFamily="34" charset="0"/>
                        </a:rPr>
                        <a:t>High </a:t>
                      </a:r>
                      <a:r>
                        <a:rPr lang="en-US" sz="1400" b="0" i="0" u="none" strike="noStrike" dirty="0">
                          <a:solidFill>
                            <a:srgbClr val="000000"/>
                          </a:solidFill>
                          <a:effectLst/>
                          <a:latin typeface="Arial" panose="020B0604020202020204" pitchFamily="34" charset="0"/>
                        </a:rPr>
                        <a:t>school events </a:t>
                      </a:r>
                      <a:r>
                        <a:rPr lang="en-US" sz="1400" b="0" i="0" u="none" strike="noStrike" dirty="0" smtClean="0">
                          <a:solidFill>
                            <a:srgbClr val="000000"/>
                          </a:solidFill>
                          <a:effectLst/>
                          <a:latin typeface="Arial" panose="020B0604020202020204" pitchFamily="34" charset="0"/>
                        </a:rPr>
                        <a:t>entry, 7am-9pm</a:t>
                      </a:r>
                    </a:p>
                    <a:p>
                      <a:pPr algn="ctr" rtl="0" fontAlgn="t">
                        <a:spcBef>
                          <a:spcPts val="0"/>
                        </a:spcBef>
                        <a:spcAft>
                          <a:spcPts val="0"/>
                        </a:spcAft>
                      </a:pPr>
                      <a:endParaRPr lang="en-US" sz="1400" dirty="0">
                        <a:effectLst/>
                      </a:endParaRPr>
                    </a:p>
                  </a:txBody>
                  <a:tcPr marL="26636" marR="26636" marT="26636" marB="266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4897701"/>
                  </a:ext>
                </a:extLst>
              </a:tr>
            </a:tbl>
          </a:graphicData>
        </a:graphic>
      </p:graphicFrame>
      <p:sp>
        <p:nvSpPr>
          <p:cNvPr id="7" name="Rectangle 2"/>
          <p:cNvSpPr>
            <a:spLocks noChangeArrowheads="1"/>
          </p:cNvSpPr>
          <p:nvPr/>
        </p:nvSpPr>
        <p:spPr bwMode="auto">
          <a:xfrm>
            <a:off x="3711575" y="1249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627443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flipH="1" flipV="1">
            <a:off x="-24606" y="609600"/>
            <a:ext cx="4730525" cy="5658411"/>
            <a:chOff x="5884634" y="-686547"/>
            <a:chExt cx="6307366" cy="7544548"/>
          </a:xfrm>
        </p:grpSpPr>
        <p:sp>
          <p:nvSpPr>
            <p:cNvPr id="26" name="任意多边形 25"/>
            <p:cNvSpPr/>
            <p:nvPr/>
          </p:nvSpPr>
          <p:spPr>
            <a:xfrm>
              <a:off x="5884634" y="-686547"/>
              <a:ext cx="4301184" cy="7544548"/>
            </a:xfrm>
            <a:custGeom>
              <a:avLst/>
              <a:gdLst>
                <a:gd name="connsiteX0" fmla="*/ 4301184 w 4301184"/>
                <a:gd name="connsiteY0" fmla="*/ 0 h 7544548"/>
                <a:gd name="connsiteX1" fmla="*/ 4295784 w 4301184"/>
                <a:gd name="connsiteY1" fmla="*/ 157060 h 7544548"/>
                <a:gd name="connsiteX2" fmla="*/ 1332781 w 4301184"/>
                <a:gd name="connsiteY2" fmla="*/ 7164722 h 7544548"/>
                <a:gd name="connsiteX3" fmla="*/ 1123876 w 4301184"/>
                <a:gd name="connsiteY3" fmla="*/ 7383469 h 7544548"/>
                <a:gd name="connsiteX4" fmla="*/ 0 w 4301184"/>
                <a:gd name="connsiteY4" fmla="*/ 7544548 h 7544548"/>
                <a:gd name="connsiteX5" fmla="*/ 0 w 4301184"/>
                <a:gd name="connsiteY5" fmla="*/ 7385474 h 7544548"/>
                <a:gd name="connsiteX6" fmla="*/ 86762 w 4301184"/>
                <a:gd name="connsiteY6" fmla="*/ 7294624 h 7544548"/>
                <a:gd name="connsiteX7" fmla="*/ 3049765 w 4301184"/>
                <a:gd name="connsiteY7" fmla="*/ 286963 h 7544548"/>
                <a:gd name="connsiteX8" fmla="*/ 3053483 w 4301184"/>
                <a:gd name="connsiteY8" fmla="*/ 178826 h 7544548"/>
                <a:gd name="connsiteX9" fmla="*/ 4301184 w 4301184"/>
                <a:gd name="connsiteY9" fmla="*/ 0 h 754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1184" h="7544548">
                  <a:moveTo>
                    <a:pt x="4301184" y="0"/>
                  </a:moveTo>
                  <a:lnTo>
                    <a:pt x="4295784" y="157060"/>
                  </a:lnTo>
                  <a:cubicBezTo>
                    <a:pt x="4137745" y="2810554"/>
                    <a:pt x="3057238" y="5270345"/>
                    <a:pt x="1332781" y="7164722"/>
                  </a:cubicBezTo>
                  <a:lnTo>
                    <a:pt x="1123876" y="7383469"/>
                  </a:lnTo>
                  <a:lnTo>
                    <a:pt x="0" y="7544548"/>
                  </a:lnTo>
                  <a:lnTo>
                    <a:pt x="0" y="7385474"/>
                  </a:lnTo>
                  <a:lnTo>
                    <a:pt x="86762" y="7294624"/>
                  </a:lnTo>
                  <a:cubicBezTo>
                    <a:pt x="1811221" y="5400249"/>
                    <a:pt x="2891726" y="2940456"/>
                    <a:pt x="3049765" y="286963"/>
                  </a:cubicBezTo>
                  <a:lnTo>
                    <a:pt x="3053483" y="178826"/>
                  </a:lnTo>
                  <a:lnTo>
                    <a:pt x="4301184"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a:off x="5884634" y="0"/>
              <a:ext cx="6307366" cy="6858001"/>
            </a:xfrm>
            <a:custGeom>
              <a:avLst/>
              <a:gdLst>
                <a:gd name="connsiteX0" fmla="*/ 4192698 w 6307366"/>
                <a:gd name="connsiteY0" fmla="*/ 0 h 6858001"/>
                <a:gd name="connsiteX1" fmla="*/ 6307366 w 6307366"/>
                <a:gd name="connsiteY1" fmla="*/ 0 h 6858001"/>
                <a:gd name="connsiteX2" fmla="*/ 6307366 w 6307366"/>
                <a:gd name="connsiteY2" fmla="*/ 6858001 h 6858001"/>
                <a:gd name="connsiteX3" fmla="*/ 0 w 6307366"/>
                <a:gd name="connsiteY3" fmla="*/ 6858001 h 6858001"/>
                <a:gd name="connsiteX4" fmla="*/ 237828 w 6307366"/>
                <a:gd name="connsiteY4" fmla="*/ 6671105 h 6858001"/>
                <a:gd name="connsiteX5" fmla="*/ 4165070 w 6307366"/>
                <a:gd name="connsiteY5" fmla="*/ 154705 h 6858001"/>
                <a:gd name="connsiteX6" fmla="*/ 4192698 w 6307366"/>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66" h="6858001">
                  <a:moveTo>
                    <a:pt x="4192698" y="0"/>
                  </a:moveTo>
                  <a:lnTo>
                    <a:pt x="6307366" y="0"/>
                  </a:lnTo>
                  <a:lnTo>
                    <a:pt x="6307366" y="6858001"/>
                  </a:lnTo>
                  <a:lnTo>
                    <a:pt x="0" y="6858001"/>
                  </a:lnTo>
                  <a:lnTo>
                    <a:pt x="237828" y="6671105"/>
                  </a:lnTo>
                  <a:cubicBezTo>
                    <a:pt x="2213606" y="5040549"/>
                    <a:pt x="3632166" y="2758935"/>
                    <a:pt x="4165070" y="154705"/>
                  </a:cubicBezTo>
                  <a:lnTo>
                    <a:pt x="4192698" y="0"/>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8" name="文本框 27"/>
          <p:cNvSpPr txBox="1"/>
          <p:nvPr/>
        </p:nvSpPr>
        <p:spPr>
          <a:xfrm>
            <a:off x="272968" y="1179862"/>
            <a:ext cx="2624201" cy="600164"/>
          </a:xfrm>
          <a:prstGeom prst="rect">
            <a:avLst/>
          </a:prstGeom>
          <a:noFill/>
        </p:spPr>
        <p:txBody>
          <a:bodyPr wrap="square" rtlCol="0">
            <a:spAutoFit/>
          </a:bodyPr>
          <a:lstStyle/>
          <a:p>
            <a:r>
              <a:rPr lang="en-US" altLang="zh-CN" sz="3300" b="1" dirty="0">
                <a:solidFill>
                  <a:srgbClr val="FFFFFF"/>
                </a:solidFill>
                <a:latin typeface="Palatino Bold" charset="0"/>
                <a:ea typeface="微软雅黑" panose="020B0503020204020204" pitchFamily="34" charset="-122"/>
                <a:cs typeface="Palatino Bold" charset="0"/>
              </a:rPr>
              <a:t>Our Values</a:t>
            </a:r>
          </a:p>
        </p:txBody>
      </p:sp>
      <p:sp>
        <p:nvSpPr>
          <p:cNvPr id="3" name="Text Box 2"/>
          <p:cNvSpPr txBox="1"/>
          <p:nvPr/>
        </p:nvSpPr>
        <p:spPr>
          <a:xfrm>
            <a:off x="4160906" y="1679139"/>
            <a:ext cx="4547235" cy="523220"/>
          </a:xfrm>
          <a:prstGeom prst="rect">
            <a:avLst/>
          </a:prstGeom>
          <a:noFill/>
        </p:spPr>
        <p:txBody>
          <a:bodyPr wrap="square" rtlCol="0">
            <a:spAutoFit/>
          </a:bodyPr>
          <a:lstStyle/>
          <a:p>
            <a:r>
              <a:rPr lang="en-US" sz="2800" b="1" dirty="0">
                <a:latin typeface="Arial Regular" panose="020B0604020202090204" charset="0"/>
                <a:cs typeface="Arial Regular" panose="020B0604020202090204" charset="0"/>
              </a:rPr>
              <a:t>JE Eagles are…</a:t>
            </a:r>
          </a:p>
        </p:txBody>
      </p:sp>
      <p:sp>
        <p:nvSpPr>
          <p:cNvPr id="6" name="Text Box 5"/>
          <p:cNvSpPr txBox="1"/>
          <p:nvPr/>
        </p:nvSpPr>
        <p:spPr>
          <a:xfrm>
            <a:off x="4857274" y="2322255"/>
            <a:ext cx="4820126" cy="2554545"/>
          </a:xfrm>
          <a:prstGeom prst="rect">
            <a:avLst/>
          </a:prstGeom>
          <a:noFill/>
        </p:spPr>
        <p:txBody>
          <a:bodyPr wrap="square" rtlCol="0">
            <a:spAutoFit/>
          </a:bodyPr>
          <a:lstStyle/>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J</a:t>
            </a:r>
            <a:r>
              <a:rPr lang="en-US" sz="2000" dirty="0">
                <a:latin typeface="Arial Regular" panose="020B0604020202090204" charset="0"/>
                <a:cs typeface="Arial Regular" panose="020B0604020202090204" charset="0"/>
              </a:rPr>
              <a:t>ust and caring</a:t>
            </a:r>
          </a:p>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E</a:t>
            </a:r>
            <a:r>
              <a:rPr lang="en-US" sz="2000" dirty="0">
                <a:latin typeface="Arial Regular" panose="020B0604020202090204" charset="0"/>
                <a:cs typeface="Arial Regular" panose="020B0604020202090204" charset="0"/>
              </a:rPr>
              <a:t>xcellent in all that they do</a:t>
            </a:r>
          </a:p>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E</a:t>
            </a:r>
            <a:r>
              <a:rPr lang="en-US" sz="2000" dirty="0">
                <a:latin typeface="Arial Regular" panose="020B0604020202090204" charset="0"/>
                <a:cs typeface="Arial Regular" panose="020B0604020202090204" charset="0"/>
              </a:rPr>
              <a:t>thical in their behaviors</a:t>
            </a:r>
          </a:p>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A</a:t>
            </a:r>
            <a:r>
              <a:rPr lang="en-US" sz="2000" dirty="0">
                <a:latin typeface="Arial Regular" panose="020B0604020202090204" charset="0"/>
                <a:cs typeface="Arial Regular" panose="020B0604020202090204" charset="0"/>
              </a:rPr>
              <a:t>ccepting of all</a:t>
            </a:r>
          </a:p>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G</a:t>
            </a:r>
            <a:r>
              <a:rPr lang="en-US" sz="2000" dirty="0">
                <a:latin typeface="Arial Regular" panose="020B0604020202090204" charset="0"/>
                <a:cs typeface="Arial Regular" panose="020B0604020202090204" charset="0"/>
              </a:rPr>
              <a:t>lobal thinkers</a:t>
            </a:r>
          </a:p>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L</a:t>
            </a:r>
            <a:r>
              <a:rPr lang="en-US" sz="2000" dirty="0">
                <a:latin typeface="Arial Regular" panose="020B0604020202090204" charset="0"/>
                <a:cs typeface="Arial Regular" panose="020B0604020202090204" charset="0"/>
              </a:rPr>
              <a:t>earners first</a:t>
            </a:r>
          </a:p>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E</a:t>
            </a:r>
            <a:r>
              <a:rPr lang="en-US" sz="2000" dirty="0">
                <a:latin typeface="Arial Regular" panose="020B0604020202090204" charset="0"/>
                <a:cs typeface="Arial Regular" panose="020B0604020202090204" charset="0"/>
              </a:rPr>
              <a:t>xaminers of </a:t>
            </a:r>
            <a:r>
              <a:rPr lang="en-US" sz="2000" i="1" dirty="0">
                <a:latin typeface="Arial Regular" panose="020B0604020202090204" charset="0"/>
                <a:cs typeface="Arial Regular" panose="020B0604020202090204" charset="0"/>
              </a:rPr>
              <a:t>why</a:t>
            </a:r>
            <a:r>
              <a:rPr lang="en-US" sz="2000" dirty="0">
                <a:latin typeface="Arial Regular" panose="020B0604020202090204" charset="0"/>
                <a:cs typeface="Arial Regular" panose="020B0604020202090204" charset="0"/>
              </a:rPr>
              <a:t> and </a:t>
            </a:r>
            <a:r>
              <a:rPr lang="en-US" sz="2000" i="1" dirty="0">
                <a:latin typeface="Arial Regular" panose="020B0604020202090204" charset="0"/>
                <a:cs typeface="Arial Regular" panose="020B0604020202090204" charset="0"/>
              </a:rPr>
              <a:t>how</a:t>
            </a:r>
          </a:p>
          <a:p>
            <a:pPr marL="257175" indent="-257175">
              <a:buFont typeface="Arial" panose="020B0604020202090204" pitchFamily="34" charset="0"/>
              <a:buChar char="•"/>
            </a:pPr>
            <a:r>
              <a:rPr lang="en-US" sz="2000" b="1" dirty="0">
                <a:latin typeface="Arial Regular" panose="020B0604020202090204" charset="0"/>
                <a:cs typeface="Arial Regular" panose="020B0604020202090204" charset="0"/>
              </a:rPr>
              <a:t>S</a:t>
            </a:r>
            <a:r>
              <a:rPr lang="en-US" sz="2000" dirty="0">
                <a:latin typeface="Arial Regular" panose="020B0604020202090204" charset="0"/>
                <a:cs typeface="Arial Regular" panose="020B0604020202090204" charset="0"/>
              </a:rPr>
              <a:t>elfless</a:t>
            </a:r>
          </a:p>
        </p:txBody>
      </p:sp>
      <p:pic>
        <p:nvPicPr>
          <p:cNvPr id="10" name="Picture 9" descr="JE_eagle"/>
          <p:cNvPicPr>
            <a:picLocks noChangeAspect="1"/>
          </p:cNvPicPr>
          <p:nvPr/>
        </p:nvPicPr>
        <p:blipFill>
          <a:blip r:embed="rId2"/>
          <a:stretch>
            <a:fillRect/>
          </a:stretch>
        </p:blipFill>
        <p:spPr>
          <a:xfrm>
            <a:off x="8139113" y="6085046"/>
            <a:ext cx="947261" cy="696754"/>
          </a:xfrm>
          <a:prstGeom prst="rect">
            <a:avLst/>
          </a:prstGeom>
        </p:spPr>
      </p:pic>
      <p:pic>
        <p:nvPicPr>
          <p:cNvPr id="2" name="Picture 1"/>
          <p:cNvPicPr>
            <a:picLocks noChangeAspect="1"/>
          </p:cNvPicPr>
          <p:nvPr/>
        </p:nvPicPr>
        <p:blipFill>
          <a:blip r:embed="rId3"/>
          <a:stretch>
            <a:fillRect/>
          </a:stretch>
        </p:blipFill>
        <p:spPr>
          <a:xfrm>
            <a:off x="854041" y="2819400"/>
            <a:ext cx="3287990" cy="3714750"/>
          </a:xfrm>
          <a:prstGeom prst="rect">
            <a:avLst/>
          </a:prstGeom>
        </p:spPr>
      </p:pic>
    </p:spTree>
    <p:extLst>
      <p:ext uri="{BB962C8B-B14F-4D97-AF65-F5344CB8AC3E}">
        <p14:creationId xmlns:p14="http://schemas.microsoft.com/office/powerpoint/2010/main" val="11597711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37"/>
          <p:cNvSpPr/>
          <p:nvPr/>
        </p:nvSpPr>
        <p:spPr>
          <a:xfrm flipH="1" flipV="1">
            <a:off x="-24606" y="0"/>
            <a:ext cx="7017063" cy="559703"/>
          </a:xfrm>
          <a:custGeom>
            <a:avLst/>
            <a:gdLst>
              <a:gd name="connsiteX0" fmla="*/ 4192698 w 6307366"/>
              <a:gd name="connsiteY0" fmla="*/ 0 h 6858001"/>
              <a:gd name="connsiteX1" fmla="*/ 6307366 w 6307366"/>
              <a:gd name="connsiteY1" fmla="*/ 0 h 6858001"/>
              <a:gd name="connsiteX2" fmla="*/ 6307366 w 6307366"/>
              <a:gd name="connsiteY2" fmla="*/ 6858001 h 6858001"/>
              <a:gd name="connsiteX3" fmla="*/ 0 w 6307366"/>
              <a:gd name="connsiteY3" fmla="*/ 6858001 h 6858001"/>
              <a:gd name="connsiteX4" fmla="*/ 237828 w 6307366"/>
              <a:gd name="connsiteY4" fmla="*/ 6671105 h 6858001"/>
              <a:gd name="connsiteX5" fmla="*/ 4165070 w 6307366"/>
              <a:gd name="connsiteY5" fmla="*/ 154705 h 6858001"/>
              <a:gd name="connsiteX6" fmla="*/ 4192698 w 6307366"/>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66" h="6858001">
                <a:moveTo>
                  <a:pt x="4192698" y="0"/>
                </a:moveTo>
                <a:lnTo>
                  <a:pt x="6307366" y="0"/>
                </a:lnTo>
                <a:lnTo>
                  <a:pt x="6307366" y="6858001"/>
                </a:lnTo>
                <a:lnTo>
                  <a:pt x="0" y="6858001"/>
                </a:lnTo>
                <a:lnTo>
                  <a:pt x="237828" y="6671105"/>
                </a:lnTo>
                <a:cubicBezTo>
                  <a:pt x="2213606" y="5040549"/>
                  <a:pt x="3632166" y="2758935"/>
                  <a:pt x="4165070" y="154705"/>
                </a:cubicBezTo>
                <a:lnTo>
                  <a:pt x="4192698" y="0"/>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文本框 38"/>
          <p:cNvSpPr txBox="1"/>
          <p:nvPr/>
        </p:nvSpPr>
        <p:spPr>
          <a:xfrm>
            <a:off x="147373" y="106726"/>
            <a:ext cx="2172974" cy="369332"/>
          </a:xfrm>
          <a:prstGeom prst="rect">
            <a:avLst/>
          </a:prstGeom>
          <a:noFill/>
        </p:spPr>
        <p:txBody>
          <a:bodyPr wrap="square" rtlCol="0">
            <a:spAutoFit/>
          </a:bodyPr>
          <a:lstStyle/>
          <a:p>
            <a:pPr algn="l"/>
            <a:r>
              <a:rPr lang="en-US" altLang="zh-CN" b="1" dirty="0">
                <a:solidFill>
                  <a:schemeClr val="bg1"/>
                </a:solidFill>
                <a:latin typeface="Palatino Bold" charset="0"/>
                <a:ea typeface="微软雅黑" panose="020B0503020204020204" pitchFamily="34" charset="-122"/>
                <a:cs typeface="Palatino Bold" charset="0"/>
              </a:rPr>
              <a:t>Budget Proposal</a:t>
            </a:r>
          </a:p>
        </p:txBody>
      </p:sp>
      <p:pic>
        <p:nvPicPr>
          <p:cNvPr id="40" name="Picture 39" descr="20517307-large"/>
          <p:cNvPicPr>
            <a:picLocks noChangeAspect="1"/>
          </p:cNvPicPr>
          <p:nvPr/>
        </p:nvPicPr>
        <p:blipFill>
          <a:blip r:embed="rId3"/>
          <a:stretch>
            <a:fillRect/>
          </a:stretch>
        </p:blipFill>
        <p:spPr>
          <a:xfrm>
            <a:off x="510835" y="2209800"/>
            <a:ext cx="3619024" cy="2971324"/>
          </a:xfrm>
          <a:prstGeom prst="rect">
            <a:avLst/>
          </a:prstGeom>
        </p:spPr>
      </p:pic>
      <p:sp>
        <p:nvSpPr>
          <p:cNvPr id="41" name="Text Box 40"/>
          <p:cNvSpPr txBox="1"/>
          <p:nvPr/>
        </p:nvSpPr>
        <p:spPr>
          <a:xfrm>
            <a:off x="4129860" y="2826068"/>
            <a:ext cx="4396738" cy="1569660"/>
          </a:xfrm>
          <a:prstGeom prst="rect">
            <a:avLst/>
          </a:prstGeom>
          <a:noFill/>
        </p:spPr>
        <p:txBody>
          <a:bodyPr wrap="square" rtlCol="0">
            <a:spAutoFit/>
          </a:bodyPr>
          <a:lstStyle/>
          <a:p>
            <a:r>
              <a:rPr lang="en-US" sz="2400" b="1" dirty="0">
                <a:latin typeface="Arial Bold" panose="020B0604020202090204" charset="0"/>
                <a:cs typeface="Arial Bold" panose="020B0604020202090204" charset="0"/>
              </a:rPr>
              <a:t>2025-26</a:t>
            </a:r>
          </a:p>
          <a:p>
            <a:r>
              <a:rPr lang="en-US" sz="2400" b="1" dirty="0">
                <a:latin typeface="Arial Bold" panose="020B0604020202090204" charset="0"/>
                <a:cs typeface="Arial Bold" panose="020B0604020202090204" charset="0"/>
              </a:rPr>
              <a:t>Budget </a:t>
            </a:r>
            <a:r>
              <a:rPr lang="en-US" sz="2400" b="1" dirty="0" smtClean="0">
                <a:latin typeface="Arial Bold" panose="020B0604020202090204" charset="0"/>
                <a:cs typeface="Arial Bold" panose="020B0604020202090204" charset="0"/>
              </a:rPr>
              <a:t>Proposal #2</a:t>
            </a:r>
          </a:p>
          <a:p>
            <a:endParaRPr lang="en-US" sz="2400" b="1" dirty="0">
              <a:latin typeface="Arial Bold" panose="020B0604020202090204" charset="0"/>
              <a:cs typeface="Arial Bold" panose="020B0604020202090204" charset="0"/>
            </a:endParaRPr>
          </a:p>
          <a:p>
            <a:r>
              <a:rPr lang="en-US" sz="2400" b="1" dirty="0" smtClean="0">
                <a:latin typeface="Arial Bold" panose="020B0604020202090204" charset="0"/>
                <a:cs typeface="Arial Bold" panose="020B0604020202090204" charset="0"/>
              </a:rPr>
              <a:t>REVOTE Edition</a:t>
            </a:r>
            <a:endParaRPr lang="en-US" sz="2400" b="1" dirty="0">
              <a:latin typeface="Arial Bold" panose="020B0604020202090204" charset="0"/>
              <a:cs typeface="Arial Bold" panose="020B0604020202090204" charset="0"/>
            </a:endParaRPr>
          </a:p>
        </p:txBody>
      </p:sp>
      <p:pic>
        <p:nvPicPr>
          <p:cNvPr id="7" name="Picture 6" descr="JE_eagle"/>
          <p:cNvPicPr>
            <a:picLocks noChangeAspect="1"/>
          </p:cNvPicPr>
          <p:nvPr/>
        </p:nvPicPr>
        <p:blipFill>
          <a:blip r:embed="rId4"/>
          <a:stretch>
            <a:fillRect/>
          </a:stretch>
        </p:blipFill>
        <p:spPr>
          <a:xfrm>
            <a:off x="8139113" y="6085046"/>
            <a:ext cx="947261" cy="696754"/>
          </a:xfrm>
          <a:prstGeom prst="rect">
            <a:avLst/>
          </a:prstGeom>
        </p:spPr>
      </p:pic>
    </p:spTree>
    <p:extLst>
      <p:ext uri="{BB962C8B-B14F-4D97-AF65-F5344CB8AC3E}">
        <p14:creationId xmlns:p14="http://schemas.microsoft.com/office/powerpoint/2010/main" val="33329775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8610341"/>
              </p:ext>
            </p:extLst>
          </p:nvPr>
        </p:nvGraphicFramePr>
        <p:xfrm>
          <a:off x="457200" y="824918"/>
          <a:ext cx="6629400" cy="5437108"/>
        </p:xfrm>
        <a:graphic>
          <a:graphicData uri="http://schemas.openxmlformats.org/drawingml/2006/table">
            <a:tbl>
              <a:tblPr firstRow="1" bandRow="1">
                <a:tableStyleId>{5C22544A-7EE6-4342-B048-85BDC9FD1C3A}</a:tableStyleId>
              </a:tblPr>
              <a:tblGrid>
                <a:gridCol w="1910827">
                  <a:extLst>
                    <a:ext uri="{9D8B030D-6E8A-4147-A177-3AD203B41FA5}">
                      <a16:colId xmlns:a16="http://schemas.microsoft.com/office/drawing/2014/main" val="20000"/>
                    </a:ext>
                  </a:extLst>
                </a:gridCol>
                <a:gridCol w="1278422">
                  <a:extLst>
                    <a:ext uri="{9D8B030D-6E8A-4147-A177-3AD203B41FA5}">
                      <a16:colId xmlns:a16="http://schemas.microsoft.com/office/drawing/2014/main" val="20001"/>
                    </a:ext>
                  </a:extLst>
                </a:gridCol>
                <a:gridCol w="1334342">
                  <a:extLst>
                    <a:ext uri="{9D8B030D-6E8A-4147-A177-3AD203B41FA5}">
                      <a16:colId xmlns:a16="http://schemas.microsoft.com/office/drawing/2014/main" val="20002"/>
                    </a:ext>
                  </a:extLst>
                </a:gridCol>
                <a:gridCol w="2105809">
                  <a:extLst>
                    <a:ext uri="{9D8B030D-6E8A-4147-A177-3AD203B41FA5}">
                      <a16:colId xmlns:a16="http://schemas.microsoft.com/office/drawing/2014/main" val="20003"/>
                    </a:ext>
                  </a:extLst>
                </a:gridCol>
              </a:tblGrid>
              <a:tr h="458570">
                <a:tc>
                  <a:txBody>
                    <a:bodyPr/>
                    <a:lstStyle/>
                    <a:p>
                      <a:pPr algn="ctr"/>
                      <a:r>
                        <a:rPr lang="en-US" sz="1200" dirty="0"/>
                        <a:t>Function</a:t>
                      </a:r>
                    </a:p>
                  </a:txBody>
                  <a:tcPr/>
                </a:tc>
                <a:tc>
                  <a:txBody>
                    <a:bodyPr/>
                    <a:lstStyle/>
                    <a:p>
                      <a:pPr algn="ctr"/>
                      <a:r>
                        <a:rPr lang="en-US" sz="1200" dirty="0"/>
                        <a:t>2024-25</a:t>
                      </a:r>
                    </a:p>
                    <a:p>
                      <a:pPr algn="ctr"/>
                      <a:r>
                        <a:rPr lang="en-US" sz="1200" dirty="0"/>
                        <a:t>Budget</a:t>
                      </a:r>
                    </a:p>
                  </a:txBody>
                  <a:tcPr/>
                </a:tc>
                <a:tc>
                  <a:txBody>
                    <a:bodyPr/>
                    <a:lstStyle/>
                    <a:p>
                      <a:pPr algn="ctr"/>
                      <a:r>
                        <a:rPr lang="en-US" sz="1200" dirty="0"/>
                        <a:t>2025-26</a:t>
                      </a:r>
                    </a:p>
                    <a:p>
                      <a:pPr algn="ctr"/>
                      <a:r>
                        <a:rPr lang="en-US" sz="1200" dirty="0" smtClean="0"/>
                        <a:t>Proposed #2</a:t>
                      </a:r>
                      <a:endParaRPr lang="en-US" sz="1200" dirty="0"/>
                    </a:p>
                  </a:txBody>
                  <a:tcPr/>
                </a:tc>
                <a:tc>
                  <a:txBody>
                    <a:bodyPr/>
                    <a:lstStyle/>
                    <a:p>
                      <a:pPr algn="ctr"/>
                      <a:r>
                        <a:rPr lang="en-US" sz="1200" dirty="0"/>
                        <a:t>%</a:t>
                      </a:r>
                      <a:r>
                        <a:rPr lang="en-US" sz="1200" baseline="0" dirty="0"/>
                        <a:t> Increase/</a:t>
                      </a:r>
                    </a:p>
                    <a:p>
                      <a:pPr algn="ctr"/>
                      <a:r>
                        <a:rPr lang="en-US" sz="1200" baseline="0" dirty="0"/>
                        <a:t>(Decrease)</a:t>
                      </a:r>
                      <a:endParaRPr lang="en-US" sz="1200" dirty="0"/>
                    </a:p>
                  </a:txBody>
                  <a:tcPr/>
                </a:tc>
                <a:extLst>
                  <a:ext uri="{0D108BD9-81ED-4DB2-BD59-A6C34878D82A}">
                    <a16:rowId xmlns:a16="http://schemas.microsoft.com/office/drawing/2014/main" val="10000"/>
                  </a:ext>
                </a:extLst>
              </a:tr>
              <a:tr h="199490">
                <a:tc>
                  <a:txBody>
                    <a:bodyPr/>
                    <a:lstStyle/>
                    <a:p>
                      <a:pPr marL="0" algn="l" defTabSz="914400" rtl="0" eaLnBrk="1" latinLnBrk="0" hangingPunct="1"/>
                      <a:r>
                        <a:rPr lang="en-US" sz="1000" kern="1200" dirty="0">
                          <a:solidFill>
                            <a:schemeClr val="dk1"/>
                          </a:solidFill>
                          <a:latin typeface="+mn-lt"/>
                          <a:ea typeface="+mn-ea"/>
                          <a:cs typeface="+mn-cs"/>
                        </a:rPr>
                        <a:t>Board of Education</a:t>
                      </a:r>
                    </a:p>
                  </a:txBody>
                  <a:tcPr/>
                </a:tc>
                <a:tc>
                  <a:txBody>
                    <a:bodyPr/>
                    <a:lstStyle/>
                    <a:p>
                      <a:pPr algn="r"/>
                      <a:r>
                        <a:rPr lang="en-US" sz="1000" dirty="0">
                          <a:solidFill>
                            <a:schemeClr val="tx1"/>
                          </a:solidFill>
                        </a:rPr>
                        <a:t>$19,730</a:t>
                      </a:r>
                    </a:p>
                  </a:txBody>
                  <a:tcPr/>
                </a:tc>
                <a:tc>
                  <a:txBody>
                    <a:bodyPr/>
                    <a:lstStyle/>
                    <a:p>
                      <a:pPr algn="r"/>
                      <a:r>
                        <a:rPr lang="en-US" sz="1000" dirty="0">
                          <a:solidFill>
                            <a:schemeClr val="tx1"/>
                          </a:solidFill>
                        </a:rPr>
                        <a:t>$19,730</a:t>
                      </a:r>
                    </a:p>
                  </a:txBody>
                  <a:tcPr/>
                </a:tc>
                <a:tc>
                  <a:txBody>
                    <a:bodyPr/>
                    <a:lstStyle/>
                    <a:p>
                      <a:pPr algn="ctr"/>
                      <a:r>
                        <a:rPr lang="en-US" sz="1000" dirty="0">
                          <a:solidFill>
                            <a:schemeClr val="tx1"/>
                          </a:solidFill>
                        </a:rPr>
                        <a:t>0%</a:t>
                      </a:r>
                    </a:p>
                  </a:txBody>
                  <a:tcPr/>
                </a:tc>
                <a:extLst>
                  <a:ext uri="{0D108BD9-81ED-4DB2-BD59-A6C34878D82A}">
                    <a16:rowId xmlns:a16="http://schemas.microsoft.com/office/drawing/2014/main" val="10001"/>
                  </a:ext>
                </a:extLst>
              </a:tr>
              <a:tr h="0">
                <a:tc>
                  <a:txBody>
                    <a:bodyPr/>
                    <a:lstStyle/>
                    <a:p>
                      <a:pPr marL="0" algn="l" defTabSz="914400" rtl="0" eaLnBrk="1" latinLnBrk="0" hangingPunct="1"/>
                      <a:r>
                        <a:rPr lang="en-US" sz="1000" kern="1200" dirty="0">
                          <a:solidFill>
                            <a:schemeClr val="dk1"/>
                          </a:solidFill>
                          <a:latin typeface="+mn-lt"/>
                          <a:ea typeface="+mn-ea"/>
                          <a:cs typeface="+mn-cs"/>
                        </a:rPr>
                        <a:t>District Clerk</a:t>
                      </a:r>
                    </a:p>
                  </a:txBody>
                  <a:tcPr/>
                </a:tc>
                <a:tc>
                  <a:txBody>
                    <a:bodyPr/>
                    <a:lstStyle/>
                    <a:p>
                      <a:pPr algn="r"/>
                      <a:r>
                        <a:rPr lang="en-US" sz="1000" dirty="0">
                          <a:solidFill>
                            <a:schemeClr val="tx1"/>
                          </a:solidFill>
                        </a:rPr>
                        <a:t>10,000</a:t>
                      </a:r>
                    </a:p>
                  </a:txBody>
                  <a:tcPr/>
                </a:tc>
                <a:tc>
                  <a:txBody>
                    <a:bodyPr/>
                    <a:lstStyle/>
                    <a:p>
                      <a:pPr algn="r"/>
                      <a:r>
                        <a:rPr lang="en-US" sz="1000" dirty="0">
                          <a:solidFill>
                            <a:schemeClr val="tx1"/>
                          </a:solidFill>
                        </a:rPr>
                        <a:t>10,000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Calibri"/>
                          <a:ea typeface="+mn-ea"/>
                          <a:cs typeface="+mn-cs"/>
                        </a:rPr>
                        <a:t>0%</a:t>
                      </a:r>
                      <a:endParaRPr kumimoji="0" lang="en-US" sz="1000" b="0" i="0" u="none" strike="noStrike" kern="1200" cap="none" spc="0" normalizeH="0" baseline="0" noProof="0" dirty="0">
                        <a:ln>
                          <a:noFill/>
                        </a:ln>
                        <a:solidFill>
                          <a:schemeClr val="tx1"/>
                        </a:solidFill>
                        <a:effectLst/>
                        <a:uLnTx/>
                        <a:uFillTx/>
                        <a:latin typeface="Calibri"/>
                        <a:ea typeface="+mn-ea"/>
                        <a:cs typeface="+mn-cs"/>
                      </a:endParaRPr>
                    </a:p>
                  </a:txBody>
                  <a:tcPr/>
                </a:tc>
                <a:extLst>
                  <a:ext uri="{0D108BD9-81ED-4DB2-BD59-A6C34878D82A}">
                    <a16:rowId xmlns:a16="http://schemas.microsoft.com/office/drawing/2014/main" val="10002"/>
                  </a:ext>
                </a:extLst>
              </a:tr>
              <a:tr h="0">
                <a:tc>
                  <a:txBody>
                    <a:bodyPr/>
                    <a:lstStyle/>
                    <a:p>
                      <a:pPr marL="0" algn="l" defTabSz="914400" rtl="0" eaLnBrk="1" latinLnBrk="0" hangingPunct="1"/>
                      <a:r>
                        <a:rPr lang="en-US" sz="1000" kern="1200" dirty="0">
                          <a:solidFill>
                            <a:schemeClr val="dk1"/>
                          </a:solidFill>
                          <a:latin typeface="+mn-lt"/>
                          <a:ea typeface="+mn-ea"/>
                          <a:cs typeface="+mn-cs"/>
                        </a:rPr>
                        <a:t>District Meeting</a:t>
                      </a:r>
                    </a:p>
                  </a:txBody>
                  <a:tcPr/>
                </a:tc>
                <a:tc>
                  <a:txBody>
                    <a:bodyPr/>
                    <a:lstStyle/>
                    <a:p>
                      <a:pPr algn="r"/>
                      <a:r>
                        <a:rPr lang="en-US" sz="1000" dirty="0">
                          <a:solidFill>
                            <a:schemeClr val="tx1"/>
                          </a:solidFill>
                        </a:rPr>
                        <a:t>3,150</a:t>
                      </a:r>
                    </a:p>
                  </a:txBody>
                  <a:tcPr/>
                </a:tc>
                <a:tc>
                  <a:txBody>
                    <a:bodyPr/>
                    <a:lstStyle/>
                    <a:p>
                      <a:pPr algn="r"/>
                      <a:r>
                        <a:rPr lang="en-US" sz="1000" dirty="0">
                          <a:solidFill>
                            <a:schemeClr val="tx1"/>
                          </a:solidFill>
                        </a:rPr>
                        <a:t>3,150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a:ea typeface="+mn-ea"/>
                          <a:cs typeface="+mn-cs"/>
                        </a:rPr>
                        <a:t>0%</a:t>
                      </a:r>
                    </a:p>
                  </a:txBody>
                  <a:tcPr/>
                </a:tc>
                <a:extLst>
                  <a:ext uri="{0D108BD9-81ED-4DB2-BD59-A6C34878D82A}">
                    <a16:rowId xmlns:a16="http://schemas.microsoft.com/office/drawing/2014/main" val="10003"/>
                  </a:ext>
                </a:extLst>
              </a:tr>
              <a:tr h="153770">
                <a:tc>
                  <a:txBody>
                    <a:bodyPr/>
                    <a:lstStyle/>
                    <a:p>
                      <a:pPr marL="0" algn="l" defTabSz="914400" rtl="0" eaLnBrk="1" latinLnBrk="0" hangingPunct="1"/>
                      <a:r>
                        <a:rPr lang="en-US" sz="1000" kern="1200" dirty="0">
                          <a:solidFill>
                            <a:schemeClr val="dk1"/>
                          </a:solidFill>
                          <a:latin typeface="+mn-lt"/>
                          <a:ea typeface="+mn-ea"/>
                          <a:cs typeface="+mn-cs"/>
                        </a:rPr>
                        <a:t>Chief School Administrator</a:t>
                      </a:r>
                    </a:p>
                  </a:txBody>
                  <a:tcPr/>
                </a:tc>
                <a:tc>
                  <a:txBody>
                    <a:bodyPr/>
                    <a:lstStyle/>
                    <a:p>
                      <a:pPr algn="r"/>
                      <a:r>
                        <a:rPr lang="en-US" sz="1000" dirty="0">
                          <a:solidFill>
                            <a:schemeClr val="tx1"/>
                          </a:solidFill>
                        </a:rPr>
                        <a:t>285,645</a:t>
                      </a:r>
                    </a:p>
                  </a:txBody>
                  <a:tcPr/>
                </a:tc>
                <a:tc>
                  <a:txBody>
                    <a:bodyPr/>
                    <a:lstStyle/>
                    <a:p>
                      <a:pPr algn="r"/>
                      <a:r>
                        <a:rPr lang="en-US" sz="1000" dirty="0" smtClean="0">
                          <a:solidFill>
                            <a:schemeClr val="tx1"/>
                          </a:solidFill>
                        </a:rPr>
                        <a:t>289,754</a:t>
                      </a:r>
                      <a:endParaRPr lang="en-US" sz="1000" dirty="0">
                        <a:solidFill>
                          <a:schemeClr val="tx1"/>
                        </a:solidFill>
                      </a:endParaRPr>
                    </a:p>
                  </a:txBody>
                  <a:tcPr>
                    <a:solidFill>
                      <a:srgbClr val="FFFF00"/>
                    </a:solidFill>
                  </a:tcPr>
                </a:tc>
                <a:tc>
                  <a:txBody>
                    <a:bodyPr/>
                    <a:lstStyle/>
                    <a:p>
                      <a:pPr algn="ctr"/>
                      <a:r>
                        <a:rPr lang="en-US" sz="1000" dirty="0" smtClean="0">
                          <a:solidFill>
                            <a:schemeClr val="tx1"/>
                          </a:solidFill>
                        </a:rPr>
                        <a:t>1.4%</a:t>
                      </a:r>
                      <a:endParaRPr lang="en-US" sz="1000" dirty="0">
                        <a:solidFill>
                          <a:schemeClr val="tx1"/>
                        </a:solidFill>
                      </a:endParaRPr>
                    </a:p>
                  </a:txBody>
                  <a:tcPr>
                    <a:solidFill>
                      <a:srgbClr val="FFFF00"/>
                    </a:solidFill>
                  </a:tcPr>
                </a:tc>
                <a:extLst>
                  <a:ext uri="{0D108BD9-81ED-4DB2-BD59-A6C34878D82A}">
                    <a16:rowId xmlns:a16="http://schemas.microsoft.com/office/drawing/2014/main" val="10004"/>
                  </a:ext>
                </a:extLst>
              </a:tr>
              <a:tr h="320040">
                <a:tc>
                  <a:txBody>
                    <a:bodyPr/>
                    <a:lstStyle/>
                    <a:p>
                      <a:pPr marL="0" algn="l" defTabSz="914400" rtl="0" eaLnBrk="1" latinLnBrk="0" hangingPunct="1"/>
                      <a:r>
                        <a:rPr lang="en-US" sz="1000" kern="1200" dirty="0">
                          <a:solidFill>
                            <a:schemeClr val="dk1"/>
                          </a:solidFill>
                          <a:latin typeface="+mn-lt"/>
                          <a:ea typeface="+mn-ea"/>
                          <a:cs typeface="+mn-cs"/>
                        </a:rPr>
                        <a:t>Business Administration</a:t>
                      </a:r>
                    </a:p>
                  </a:txBody>
                  <a:tcPr/>
                </a:tc>
                <a:tc>
                  <a:txBody>
                    <a:bodyPr/>
                    <a:lstStyle/>
                    <a:p>
                      <a:pPr algn="r"/>
                      <a:r>
                        <a:rPr lang="en-US" sz="1000" dirty="0">
                          <a:solidFill>
                            <a:schemeClr val="tx1"/>
                          </a:solidFill>
                        </a:rPr>
                        <a:t>368,813</a:t>
                      </a:r>
                    </a:p>
                  </a:txBody>
                  <a:tcPr/>
                </a:tc>
                <a:tc>
                  <a:txBody>
                    <a:bodyPr/>
                    <a:lstStyle/>
                    <a:p>
                      <a:pPr algn="r"/>
                      <a:r>
                        <a:rPr lang="en-US" sz="1000" dirty="0" smtClean="0">
                          <a:solidFill>
                            <a:schemeClr val="tx1"/>
                          </a:solidFill>
                        </a:rPr>
                        <a:t>382,189</a:t>
                      </a:r>
                      <a:endParaRPr lang="en-US" sz="1000" dirty="0">
                        <a:solidFill>
                          <a:schemeClr val="tx1"/>
                        </a:solidFill>
                      </a:endParaRPr>
                    </a:p>
                  </a:txBody>
                  <a:tcPr/>
                </a:tc>
                <a:tc>
                  <a:txBody>
                    <a:bodyPr/>
                    <a:lstStyle/>
                    <a:p>
                      <a:pPr algn="ctr"/>
                      <a:r>
                        <a:rPr lang="en-US" sz="1000" dirty="0" smtClean="0">
                          <a:solidFill>
                            <a:schemeClr val="tx1"/>
                          </a:solidFill>
                        </a:rPr>
                        <a:t>3.6%</a:t>
                      </a:r>
                      <a:endParaRPr lang="en-US" sz="1000" dirty="0">
                        <a:solidFill>
                          <a:schemeClr val="tx1"/>
                        </a:solidFill>
                      </a:endParaRPr>
                    </a:p>
                  </a:txBody>
                  <a:tcPr/>
                </a:tc>
                <a:extLst>
                  <a:ext uri="{0D108BD9-81ED-4DB2-BD59-A6C34878D82A}">
                    <a16:rowId xmlns:a16="http://schemas.microsoft.com/office/drawing/2014/main" val="10005"/>
                  </a:ext>
                </a:extLst>
              </a:tr>
              <a:tr h="245390">
                <a:tc>
                  <a:txBody>
                    <a:bodyPr/>
                    <a:lstStyle/>
                    <a:p>
                      <a:pPr marL="0" algn="l" defTabSz="914400" rtl="0" eaLnBrk="1" latinLnBrk="0" hangingPunct="1"/>
                      <a:r>
                        <a:rPr lang="en-US" sz="1000" kern="1200" dirty="0">
                          <a:solidFill>
                            <a:schemeClr val="dk1"/>
                          </a:solidFill>
                          <a:latin typeface="+mn-lt"/>
                          <a:ea typeface="+mn-ea"/>
                          <a:cs typeface="+mn-cs"/>
                        </a:rPr>
                        <a:t>Auditing</a:t>
                      </a:r>
                    </a:p>
                  </a:txBody>
                  <a:tcPr/>
                </a:tc>
                <a:tc>
                  <a:txBody>
                    <a:bodyPr/>
                    <a:lstStyle/>
                    <a:p>
                      <a:pPr algn="r"/>
                      <a:r>
                        <a:rPr lang="en-US" sz="1000" dirty="0">
                          <a:solidFill>
                            <a:schemeClr val="tx1"/>
                          </a:solidFill>
                        </a:rPr>
                        <a:t>31,500</a:t>
                      </a:r>
                    </a:p>
                  </a:txBody>
                  <a:tcPr/>
                </a:tc>
                <a:tc>
                  <a:txBody>
                    <a:bodyPr/>
                    <a:lstStyle/>
                    <a:p>
                      <a:pPr algn="r"/>
                      <a:r>
                        <a:rPr lang="en-US" sz="1000" dirty="0">
                          <a:solidFill>
                            <a:schemeClr val="tx1"/>
                          </a:solidFill>
                        </a:rPr>
                        <a:t>34,650</a:t>
                      </a:r>
                    </a:p>
                  </a:txBody>
                  <a:tcPr/>
                </a:tc>
                <a:tc>
                  <a:txBody>
                    <a:bodyPr/>
                    <a:lstStyle/>
                    <a:p>
                      <a:pPr algn="ctr"/>
                      <a:r>
                        <a:rPr lang="en-US" sz="1000" dirty="0" smtClean="0">
                          <a:solidFill>
                            <a:schemeClr val="tx1"/>
                          </a:solidFill>
                        </a:rPr>
                        <a:t>10%</a:t>
                      </a:r>
                      <a:endParaRPr lang="en-US" sz="1000" dirty="0">
                        <a:solidFill>
                          <a:schemeClr val="tx1"/>
                        </a:solidFill>
                      </a:endParaRPr>
                    </a:p>
                  </a:txBody>
                  <a:tcPr/>
                </a:tc>
                <a:extLst>
                  <a:ext uri="{0D108BD9-81ED-4DB2-BD59-A6C34878D82A}">
                    <a16:rowId xmlns:a16="http://schemas.microsoft.com/office/drawing/2014/main" val="10006"/>
                  </a:ext>
                </a:extLst>
              </a:tr>
              <a:tr h="149273">
                <a:tc>
                  <a:txBody>
                    <a:bodyPr/>
                    <a:lstStyle/>
                    <a:p>
                      <a:pPr marL="0" algn="l" defTabSz="914400" rtl="0" eaLnBrk="1" latinLnBrk="0" hangingPunct="1"/>
                      <a:r>
                        <a:rPr lang="en-US" sz="1000" kern="1200" dirty="0">
                          <a:solidFill>
                            <a:schemeClr val="dk1"/>
                          </a:solidFill>
                          <a:latin typeface="+mn-lt"/>
                          <a:ea typeface="+mn-ea"/>
                          <a:cs typeface="+mn-cs"/>
                        </a:rPr>
                        <a:t>Tax Collection</a:t>
                      </a:r>
                    </a:p>
                  </a:txBody>
                  <a:tcPr/>
                </a:tc>
                <a:tc>
                  <a:txBody>
                    <a:bodyPr/>
                    <a:lstStyle/>
                    <a:p>
                      <a:pPr algn="r"/>
                      <a:r>
                        <a:rPr lang="en-US" sz="1000" dirty="0">
                          <a:solidFill>
                            <a:schemeClr val="tx1"/>
                          </a:solidFill>
                        </a:rPr>
                        <a:t>13,750</a:t>
                      </a:r>
                    </a:p>
                  </a:txBody>
                  <a:tcPr/>
                </a:tc>
                <a:tc>
                  <a:txBody>
                    <a:bodyPr/>
                    <a:lstStyle/>
                    <a:p>
                      <a:pPr algn="r"/>
                      <a:r>
                        <a:rPr lang="en-US" sz="1000" dirty="0" smtClean="0">
                          <a:solidFill>
                            <a:schemeClr val="tx1"/>
                          </a:solidFill>
                        </a:rPr>
                        <a:t>12,250</a:t>
                      </a:r>
                      <a:endParaRPr lang="en-US" sz="1000" dirty="0">
                        <a:solidFill>
                          <a:schemeClr val="tx1"/>
                        </a:solidFill>
                      </a:endParaRPr>
                    </a:p>
                  </a:txBody>
                  <a:tcPr>
                    <a:solidFill>
                      <a:srgbClr val="FFFF00"/>
                    </a:solidFill>
                  </a:tcPr>
                </a:tc>
                <a:tc>
                  <a:txBody>
                    <a:bodyPr/>
                    <a:lstStyle/>
                    <a:p>
                      <a:pPr algn="ctr"/>
                      <a:r>
                        <a:rPr lang="en-US" sz="1000" dirty="0" smtClean="0">
                          <a:solidFill>
                            <a:schemeClr val="tx1"/>
                          </a:solidFill>
                        </a:rPr>
                        <a:t>(10.9%)</a:t>
                      </a:r>
                      <a:endParaRPr lang="en-US" sz="1000" dirty="0">
                        <a:solidFill>
                          <a:schemeClr val="tx1"/>
                        </a:solidFill>
                      </a:endParaRPr>
                    </a:p>
                  </a:txBody>
                  <a:tcPr>
                    <a:solidFill>
                      <a:srgbClr val="FFFF00"/>
                    </a:solidFill>
                  </a:tcPr>
                </a:tc>
                <a:extLst>
                  <a:ext uri="{0D108BD9-81ED-4DB2-BD59-A6C34878D82A}">
                    <a16:rowId xmlns:a16="http://schemas.microsoft.com/office/drawing/2014/main" val="10008"/>
                  </a:ext>
                </a:extLst>
              </a:tr>
              <a:tr h="132663">
                <a:tc>
                  <a:txBody>
                    <a:bodyPr/>
                    <a:lstStyle/>
                    <a:p>
                      <a:pPr marL="0" algn="l" defTabSz="914400" rtl="0" eaLnBrk="1" latinLnBrk="0" hangingPunct="1"/>
                      <a:r>
                        <a:rPr lang="en-US" sz="1000" kern="1200" dirty="0">
                          <a:solidFill>
                            <a:schemeClr val="dk1"/>
                          </a:solidFill>
                          <a:latin typeface="+mn-lt"/>
                          <a:ea typeface="+mn-ea"/>
                          <a:cs typeface="+mn-cs"/>
                        </a:rPr>
                        <a:t>Purchasing</a:t>
                      </a:r>
                    </a:p>
                  </a:txBody>
                  <a:tcPr/>
                </a:tc>
                <a:tc>
                  <a:txBody>
                    <a:bodyPr/>
                    <a:lstStyle/>
                    <a:p>
                      <a:pPr algn="r"/>
                      <a:r>
                        <a:rPr lang="en-US" sz="1000" dirty="0">
                          <a:solidFill>
                            <a:schemeClr val="tx1"/>
                          </a:solidFill>
                        </a:rPr>
                        <a:t>4,535</a:t>
                      </a:r>
                    </a:p>
                  </a:txBody>
                  <a:tcPr/>
                </a:tc>
                <a:tc>
                  <a:txBody>
                    <a:bodyPr/>
                    <a:lstStyle/>
                    <a:p>
                      <a:pPr algn="r"/>
                      <a:r>
                        <a:rPr lang="en-US" sz="1000" dirty="0">
                          <a:solidFill>
                            <a:schemeClr val="tx1"/>
                          </a:solidFill>
                        </a:rPr>
                        <a:t>4,665</a:t>
                      </a:r>
                    </a:p>
                  </a:txBody>
                  <a:tcPr/>
                </a:tc>
                <a:tc>
                  <a:txBody>
                    <a:bodyPr/>
                    <a:lstStyle/>
                    <a:p>
                      <a:pPr algn="ctr"/>
                      <a:r>
                        <a:rPr lang="en-US" sz="1000" dirty="0" smtClean="0">
                          <a:solidFill>
                            <a:schemeClr val="tx1"/>
                          </a:solidFill>
                        </a:rPr>
                        <a:t>2.9%</a:t>
                      </a:r>
                      <a:endParaRPr lang="en-US" sz="1000" dirty="0">
                        <a:solidFill>
                          <a:schemeClr val="tx1"/>
                        </a:solidFill>
                      </a:endParaRPr>
                    </a:p>
                  </a:txBody>
                  <a:tcPr/>
                </a:tc>
                <a:extLst>
                  <a:ext uri="{0D108BD9-81ED-4DB2-BD59-A6C34878D82A}">
                    <a16:rowId xmlns:a16="http://schemas.microsoft.com/office/drawing/2014/main" val="10009"/>
                  </a:ext>
                </a:extLst>
              </a:tr>
              <a:tr h="204612">
                <a:tc>
                  <a:txBody>
                    <a:bodyPr/>
                    <a:lstStyle/>
                    <a:p>
                      <a:pPr marL="0" algn="l" defTabSz="914400" rtl="0" eaLnBrk="1" latinLnBrk="0" hangingPunct="1"/>
                      <a:r>
                        <a:rPr lang="en-US" sz="1000" kern="1200" dirty="0">
                          <a:solidFill>
                            <a:schemeClr val="dk1"/>
                          </a:solidFill>
                          <a:latin typeface="+mn-lt"/>
                          <a:ea typeface="+mn-ea"/>
                          <a:cs typeface="+mn-cs"/>
                        </a:rPr>
                        <a:t>Legal Services-Other</a:t>
                      </a:r>
                    </a:p>
                  </a:txBody>
                  <a:tcPr/>
                </a:tc>
                <a:tc>
                  <a:txBody>
                    <a:bodyPr/>
                    <a:lstStyle/>
                    <a:p>
                      <a:pPr algn="r"/>
                      <a:r>
                        <a:rPr lang="en-US" sz="1000" dirty="0">
                          <a:solidFill>
                            <a:schemeClr val="tx1"/>
                          </a:solidFill>
                        </a:rPr>
                        <a:t>73,800</a:t>
                      </a:r>
                    </a:p>
                  </a:txBody>
                  <a:tcPr/>
                </a:tc>
                <a:tc>
                  <a:txBody>
                    <a:bodyPr/>
                    <a:lstStyle/>
                    <a:p>
                      <a:pPr algn="r"/>
                      <a:r>
                        <a:rPr lang="en-US" sz="1000" dirty="0">
                          <a:solidFill>
                            <a:schemeClr val="tx1"/>
                          </a:solidFill>
                        </a:rPr>
                        <a:t>83,800</a:t>
                      </a:r>
                    </a:p>
                  </a:txBody>
                  <a:tcPr/>
                </a:tc>
                <a:tc>
                  <a:txBody>
                    <a:bodyPr/>
                    <a:lstStyle/>
                    <a:p>
                      <a:pPr algn="ctr"/>
                      <a:r>
                        <a:rPr lang="en-US" sz="1000" dirty="0" smtClean="0">
                          <a:solidFill>
                            <a:schemeClr val="tx1"/>
                          </a:solidFill>
                        </a:rPr>
                        <a:t>13.6%</a:t>
                      </a:r>
                      <a:endParaRPr lang="en-US" sz="1000" dirty="0">
                        <a:solidFill>
                          <a:schemeClr val="tx1"/>
                        </a:solidFill>
                      </a:endParaRPr>
                    </a:p>
                  </a:txBody>
                  <a:tcPr/>
                </a:tc>
                <a:extLst>
                  <a:ext uri="{0D108BD9-81ED-4DB2-BD59-A6C34878D82A}">
                    <a16:rowId xmlns:a16="http://schemas.microsoft.com/office/drawing/2014/main" val="10010"/>
                  </a:ext>
                </a:extLst>
              </a:tr>
              <a:tr h="214231">
                <a:tc>
                  <a:txBody>
                    <a:bodyPr/>
                    <a:lstStyle/>
                    <a:p>
                      <a:pPr marL="0" algn="l" defTabSz="914400" rtl="0" eaLnBrk="1" latinLnBrk="0" hangingPunct="1"/>
                      <a:r>
                        <a:rPr lang="en-US" sz="1000" kern="1200" dirty="0">
                          <a:solidFill>
                            <a:schemeClr val="dk1"/>
                          </a:solidFill>
                          <a:latin typeface="+mn-lt"/>
                          <a:ea typeface="+mn-ea"/>
                          <a:cs typeface="+mn-cs"/>
                        </a:rPr>
                        <a:t>Legal Services-Financial Advisor</a:t>
                      </a:r>
                    </a:p>
                  </a:txBody>
                  <a:tcPr/>
                </a:tc>
                <a:tc>
                  <a:txBody>
                    <a:bodyPr/>
                    <a:lstStyle/>
                    <a:p>
                      <a:pPr algn="r"/>
                      <a:r>
                        <a:rPr lang="en-US" sz="1000" dirty="0">
                          <a:solidFill>
                            <a:schemeClr val="tx1"/>
                          </a:solidFill>
                        </a:rPr>
                        <a:t>6,500</a:t>
                      </a:r>
                    </a:p>
                  </a:txBody>
                  <a:tcPr/>
                </a:tc>
                <a:tc>
                  <a:txBody>
                    <a:bodyPr/>
                    <a:lstStyle/>
                    <a:p>
                      <a:pPr algn="r"/>
                      <a:r>
                        <a:rPr lang="en-US" sz="1000" dirty="0">
                          <a:solidFill>
                            <a:schemeClr val="tx1"/>
                          </a:solidFill>
                        </a:rPr>
                        <a:t>6,500</a:t>
                      </a:r>
                    </a:p>
                  </a:txBody>
                  <a:tcPr/>
                </a:tc>
                <a:tc>
                  <a:txBody>
                    <a:bodyPr/>
                    <a:lstStyle/>
                    <a:p>
                      <a:pPr algn="ctr"/>
                      <a:r>
                        <a:rPr lang="en-US" sz="1000" dirty="0">
                          <a:solidFill>
                            <a:schemeClr val="tx1"/>
                          </a:solidFill>
                        </a:rPr>
                        <a:t>0%</a:t>
                      </a:r>
                    </a:p>
                  </a:txBody>
                  <a:tcPr/>
                </a:tc>
                <a:extLst>
                  <a:ext uri="{0D108BD9-81ED-4DB2-BD59-A6C34878D82A}">
                    <a16:rowId xmlns:a16="http://schemas.microsoft.com/office/drawing/2014/main" val="10011"/>
                  </a:ext>
                </a:extLst>
              </a:tr>
              <a:tr h="223850">
                <a:tc>
                  <a:txBody>
                    <a:bodyPr/>
                    <a:lstStyle/>
                    <a:p>
                      <a:pPr marL="0" algn="l" defTabSz="914400" rtl="0" eaLnBrk="1" latinLnBrk="0" hangingPunct="1"/>
                      <a:r>
                        <a:rPr lang="en-US" sz="1000" kern="1200" dirty="0">
                          <a:solidFill>
                            <a:schemeClr val="dk1"/>
                          </a:solidFill>
                          <a:latin typeface="+mn-lt"/>
                          <a:ea typeface="+mn-ea"/>
                          <a:cs typeface="+mn-cs"/>
                        </a:rPr>
                        <a:t>Legal-BOCES Services</a:t>
                      </a:r>
                    </a:p>
                  </a:txBody>
                  <a:tcPr/>
                </a:tc>
                <a:tc>
                  <a:txBody>
                    <a:bodyPr/>
                    <a:lstStyle/>
                    <a:p>
                      <a:pPr algn="r"/>
                      <a:r>
                        <a:rPr lang="en-US" sz="1000" dirty="0">
                          <a:solidFill>
                            <a:schemeClr val="tx1"/>
                          </a:solidFill>
                        </a:rPr>
                        <a:t>26,230</a:t>
                      </a:r>
                    </a:p>
                  </a:txBody>
                  <a:tcPr/>
                </a:tc>
                <a:tc>
                  <a:txBody>
                    <a:bodyPr/>
                    <a:lstStyle/>
                    <a:p>
                      <a:pPr algn="r"/>
                      <a:r>
                        <a:rPr lang="en-US" sz="1000" dirty="0">
                          <a:solidFill>
                            <a:schemeClr val="tx1"/>
                          </a:solidFill>
                        </a:rPr>
                        <a:t>27,017</a:t>
                      </a:r>
                    </a:p>
                  </a:txBody>
                  <a:tcPr/>
                </a:tc>
                <a:tc>
                  <a:txBody>
                    <a:bodyPr/>
                    <a:lstStyle/>
                    <a:p>
                      <a:pPr algn="ctr"/>
                      <a:r>
                        <a:rPr lang="en-US" sz="1000" dirty="0" smtClean="0">
                          <a:solidFill>
                            <a:schemeClr val="tx1"/>
                          </a:solidFill>
                        </a:rPr>
                        <a:t>3%</a:t>
                      </a:r>
                      <a:endParaRPr lang="en-US" sz="1000" dirty="0">
                        <a:solidFill>
                          <a:schemeClr val="tx1"/>
                        </a:solidFill>
                      </a:endParaRPr>
                    </a:p>
                  </a:txBody>
                  <a:tcPr/>
                </a:tc>
                <a:extLst>
                  <a:ext uri="{0D108BD9-81ED-4DB2-BD59-A6C34878D82A}">
                    <a16:rowId xmlns:a16="http://schemas.microsoft.com/office/drawing/2014/main" val="10012"/>
                  </a:ext>
                </a:extLst>
              </a:tr>
              <a:tr h="157269">
                <a:tc>
                  <a:txBody>
                    <a:bodyPr/>
                    <a:lstStyle/>
                    <a:p>
                      <a:pPr marL="0" algn="l" defTabSz="914400" rtl="0" eaLnBrk="1" latinLnBrk="0" hangingPunct="1"/>
                      <a:r>
                        <a:rPr lang="en-US" sz="1000" kern="1200" dirty="0">
                          <a:solidFill>
                            <a:schemeClr val="dk1"/>
                          </a:solidFill>
                          <a:latin typeface="+mn-lt"/>
                          <a:ea typeface="+mn-ea"/>
                          <a:cs typeface="+mn-cs"/>
                        </a:rPr>
                        <a:t>Personnel</a:t>
                      </a:r>
                    </a:p>
                  </a:txBody>
                  <a:tcPr/>
                </a:tc>
                <a:tc>
                  <a:txBody>
                    <a:bodyPr/>
                    <a:lstStyle/>
                    <a:p>
                      <a:pPr algn="r"/>
                      <a:r>
                        <a:rPr lang="en-US" sz="1000" dirty="0">
                          <a:solidFill>
                            <a:schemeClr val="tx1"/>
                          </a:solidFill>
                        </a:rPr>
                        <a:t>120,075</a:t>
                      </a:r>
                    </a:p>
                  </a:txBody>
                  <a:tcPr/>
                </a:tc>
                <a:tc>
                  <a:txBody>
                    <a:bodyPr/>
                    <a:lstStyle/>
                    <a:p>
                      <a:pPr algn="r"/>
                      <a:r>
                        <a:rPr lang="en-US" sz="1000" dirty="0">
                          <a:solidFill>
                            <a:schemeClr val="tx1"/>
                          </a:solidFill>
                        </a:rPr>
                        <a:t>120,930</a:t>
                      </a:r>
                    </a:p>
                  </a:txBody>
                  <a:tcPr/>
                </a:tc>
                <a:tc>
                  <a:txBody>
                    <a:bodyPr/>
                    <a:lstStyle/>
                    <a:p>
                      <a:pPr algn="ctr"/>
                      <a:r>
                        <a:rPr lang="en-US" sz="1000" dirty="0">
                          <a:solidFill>
                            <a:schemeClr val="tx1"/>
                          </a:solidFill>
                        </a:rPr>
                        <a:t>0.7%</a:t>
                      </a:r>
                    </a:p>
                  </a:txBody>
                  <a:tcPr/>
                </a:tc>
                <a:extLst>
                  <a:ext uri="{0D108BD9-81ED-4DB2-BD59-A6C34878D82A}">
                    <a16:rowId xmlns:a16="http://schemas.microsoft.com/office/drawing/2014/main" val="10013"/>
                  </a:ext>
                </a:extLst>
              </a:tr>
              <a:tr h="243088">
                <a:tc>
                  <a:txBody>
                    <a:bodyPr/>
                    <a:lstStyle/>
                    <a:p>
                      <a:pPr marL="0" algn="l" defTabSz="914400" rtl="0" eaLnBrk="1" latinLnBrk="0" hangingPunct="1"/>
                      <a:r>
                        <a:rPr lang="en-US" sz="1000" kern="1200" dirty="0">
                          <a:solidFill>
                            <a:schemeClr val="dk1"/>
                          </a:solidFill>
                          <a:latin typeface="+mn-lt"/>
                          <a:ea typeface="+mn-ea"/>
                          <a:cs typeface="+mn-cs"/>
                        </a:rPr>
                        <a:t>Records Management</a:t>
                      </a:r>
                    </a:p>
                  </a:txBody>
                  <a:tcPr/>
                </a:tc>
                <a:tc>
                  <a:txBody>
                    <a:bodyPr/>
                    <a:lstStyle/>
                    <a:p>
                      <a:pPr algn="r"/>
                      <a:r>
                        <a:rPr lang="en-US" sz="1000" dirty="0">
                          <a:solidFill>
                            <a:schemeClr val="tx1"/>
                          </a:solidFill>
                        </a:rPr>
                        <a:t>2,500</a:t>
                      </a:r>
                    </a:p>
                  </a:txBody>
                  <a:tcPr/>
                </a:tc>
                <a:tc>
                  <a:txBody>
                    <a:bodyPr/>
                    <a:lstStyle/>
                    <a:p>
                      <a:pPr algn="r"/>
                      <a:r>
                        <a:rPr lang="en-US" sz="1000" dirty="0">
                          <a:solidFill>
                            <a:schemeClr val="tx1"/>
                          </a:solidFill>
                        </a:rPr>
                        <a:t>2,500</a:t>
                      </a:r>
                    </a:p>
                  </a:txBody>
                  <a:tcPr/>
                </a:tc>
                <a:tc>
                  <a:txBody>
                    <a:bodyPr/>
                    <a:lstStyle/>
                    <a:p>
                      <a:pPr algn="ctr"/>
                      <a:r>
                        <a:rPr lang="en-US" sz="1000" dirty="0">
                          <a:solidFill>
                            <a:schemeClr val="tx1"/>
                          </a:solidFill>
                        </a:rPr>
                        <a:t>0%</a:t>
                      </a:r>
                    </a:p>
                  </a:txBody>
                  <a:tcPr/>
                </a:tc>
                <a:extLst>
                  <a:ext uri="{0D108BD9-81ED-4DB2-BD59-A6C34878D82A}">
                    <a16:rowId xmlns:a16="http://schemas.microsoft.com/office/drawing/2014/main" val="10014"/>
                  </a:ext>
                </a:extLst>
              </a:tr>
              <a:tr h="252707">
                <a:tc>
                  <a:txBody>
                    <a:bodyPr/>
                    <a:lstStyle/>
                    <a:p>
                      <a:pPr marL="0" algn="l" defTabSz="914400" rtl="0" eaLnBrk="1" latinLnBrk="0" hangingPunct="1"/>
                      <a:r>
                        <a:rPr lang="en-US" sz="1000" kern="1200" dirty="0">
                          <a:solidFill>
                            <a:schemeClr val="dk1"/>
                          </a:solidFill>
                          <a:latin typeface="+mn-lt"/>
                          <a:ea typeface="+mn-ea"/>
                          <a:cs typeface="+mn-cs"/>
                        </a:rPr>
                        <a:t>Public Information &amp; Services</a:t>
                      </a:r>
                    </a:p>
                  </a:txBody>
                  <a:tcPr/>
                </a:tc>
                <a:tc>
                  <a:txBody>
                    <a:bodyPr/>
                    <a:lstStyle/>
                    <a:p>
                      <a:pPr algn="r"/>
                      <a:r>
                        <a:rPr lang="en-US" sz="1000" dirty="0">
                          <a:solidFill>
                            <a:schemeClr val="tx1"/>
                          </a:solidFill>
                        </a:rPr>
                        <a:t>83,340</a:t>
                      </a:r>
                    </a:p>
                  </a:txBody>
                  <a:tcPr/>
                </a:tc>
                <a:tc>
                  <a:txBody>
                    <a:bodyPr/>
                    <a:lstStyle/>
                    <a:p>
                      <a:pPr algn="r"/>
                      <a:r>
                        <a:rPr lang="en-US" sz="1000" dirty="0">
                          <a:solidFill>
                            <a:schemeClr val="tx1"/>
                          </a:solidFill>
                        </a:rPr>
                        <a:t>85,790</a:t>
                      </a:r>
                    </a:p>
                  </a:txBody>
                  <a:tcPr>
                    <a:solidFill>
                      <a:srgbClr val="E9EDF4"/>
                    </a:solidFill>
                  </a:tcPr>
                </a:tc>
                <a:tc>
                  <a:txBody>
                    <a:bodyPr/>
                    <a:lstStyle/>
                    <a:p>
                      <a:pPr algn="ctr"/>
                      <a:r>
                        <a:rPr lang="en-US" sz="1000" dirty="0">
                          <a:solidFill>
                            <a:schemeClr val="tx1"/>
                          </a:solidFill>
                        </a:rPr>
                        <a:t>2.9%</a:t>
                      </a:r>
                    </a:p>
                  </a:txBody>
                  <a:tcPr/>
                </a:tc>
                <a:extLst>
                  <a:ext uri="{0D108BD9-81ED-4DB2-BD59-A6C34878D82A}">
                    <a16:rowId xmlns:a16="http://schemas.microsoft.com/office/drawing/2014/main" val="10015"/>
                  </a:ext>
                </a:extLst>
              </a:tr>
              <a:tr h="186126">
                <a:tc>
                  <a:txBody>
                    <a:bodyPr/>
                    <a:lstStyle/>
                    <a:p>
                      <a:pPr marL="0" algn="l" defTabSz="914400" rtl="0" eaLnBrk="1" latinLnBrk="0" hangingPunct="1"/>
                      <a:r>
                        <a:rPr lang="en-US" sz="1000" kern="1200" dirty="0">
                          <a:solidFill>
                            <a:schemeClr val="dk1"/>
                          </a:solidFill>
                          <a:latin typeface="+mn-lt"/>
                          <a:ea typeface="+mn-ea"/>
                          <a:cs typeface="+mn-cs"/>
                        </a:rPr>
                        <a:t>Operation of Plant</a:t>
                      </a:r>
                    </a:p>
                  </a:txBody>
                  <a:tcPr/>
                </a:tc>
                <a:tc>
                  <a:txBody>
                    <a:bodyPr/>
                    <a:lstStyle/>
                    <a:p>
                      <a:pPr algn="r"/>
                      <a:r>
                        <a:rPr lang="en-US" sz="1000" dirty="0">
                          <a:solidFill>
                            <a:schemeClr val="tx1"/>
                          </a:solidFill>
                        </a:rPr>
                        <a:t>1,912,400</a:t>
                      </a:r>
                    </a:p>
                  </a:txBody>
                  <a:tcPr/>
                </a:tc>
                <a:tc>
                  <a:txBody>
                    <a:bodyPr/>
                    <a:lstStyle/>
                    <a:p>
                      <a:pPr algn="r"/>
                      <a:r>
                        <a:rPr lang="en-US" sz="1000" dirty="0">
                          <a:solidFill>
                            <a:schemeClr val="tx1"/>
                          </a:solidFill>
                        </a:rPr>
                        <a:t>1,972,750</a:t>
                      </a:r>
                    </a:p>
                  </a:txBody>
                  <a:tcPr/>
                </a:tc>
                <a:tc>
                  <a:txBody>
                    <a:bodyPr/>
                    <a:lstStyle/>
                    <a:p>
                      <a:pPr algn="ctr"/>
                      <a:r>
                        <a:rPr lang="en-US" sz="1000" b="0" dirty="0" smtClean="0">
                          <a:solidFill>
                            <a:schemeClr val="tx1"/>
                          </a:solidFill>
                        </a:rPr>
                        <a:t>3.2%</a:t>
                      </a:r>
                      <a:endParaRPr lang="en-US" sz="1000" b="0" dirty="0">
                        <a:solidFill>
                          <a:schemeClr val="tx1"/>
                        </a:solidFill>
                      </a:endParaRPr>
                    </a:p>
                  </a:txBody>
                  <a:tcPr/>
                </a:tc>
                <a:extLst>
                  <a:ext uri="{0D108BD9-81ED-4DB2-BD59-A6C34878D82A}">
                    <a16:rowId xmlns:a16="http://schemas.microsoft.com/office/drawing/2014/main" val="10016"/>
                  </a:ext>
                </a:extLst>
              </a:tr>
              <a:tr h="195745">
                <a:tc>
                  <a:txBody>
                    <a:bodyPr/>
                    <a:lstStyle/>
                    <a:p>
                      <a:pPr marL="0" algn="l" defTabSz="914400" rtl="0" eaLnBrk="1" latinLnBrk="0" hangingPunct="1"/>
                      <a:r>
                        <a:rPr lang="en-US" sz="1000" kern="1200" dirty="0">
                          <a:solidFill>
                            <a:schemeClr val="dk1"/>
                          </a:solidFill>
                          <a:latin typeface="+mn-lt"/>
                          <a:ea typeface="+mn-ea"/>
                          <a:cs typeface="+mn-cs"/>
                        </a:rPr>
                        <a:t>Maintenance</a:t>
                      </a:r>
                      <a:r>
                        <a:rPr lang="en-US" sz="1000" kern="1200" baseline="0" dirty="0">
                          <a:solidFill>
                            <a:schemeClr val="dk1"/>
                          </a:solidFill>
                          <a:latin typeface="+mn-lt"/>
                          <a:ea typeface="+mn-ea"/>
                          <a:cs typeface="+mn-cs"/>
                        </a:rPr>
                        <a:t> of Plant</a:t>
                      </a:r>
                      <a:endParaRPr lang="en-US" sz="1000" kern="1200" dirty="0">
                        <a:solidFill>
                          <a:schemeClr val="dk1"/>
                        </a:solidFill>
                        <a:latin typeface="+mn-lt"/>
                        <a:ea typeface="+mn-ea"/>
                        <a:cs typeface="+mn-cs"/>
                      </a:endParaRPr>
                    </a:p>
                  </a:txBody>
                  <a:tcPr/>
                </a:tc>
                <a:tc>
                  <a:txBody>
                    <a:bodyPr/>
                    <a:lstStyle/>
                    <a:p>
                      <a:pPr algn="r"/>
                      <a:r>
                        <a:rPr lang="en-US" sz="1000" dirty="0">
                          <a:solidFill>
                            <a:schemeClr val="tx1"/>
                          </a:solidFill>
                        </a:rPr>
                        <a:t>693,180</a:t>
                      </a:r>
                    </a:p>
                  </a:txBody>
                  <a:tcPr/>
                </a:tc>
                <a:tc>
                  <a:txBody>
                    <a:bodyPr/>
                    <a:lstStyle/>
                    <a:p>
                      <a:pPr algn="r"/>
                      <a:r>
                        <a:rPr lang="en-US" sz="1000" dirty="0">
                          <a:solidFill>
                            <a:schemeClr val="tx1"/>
                          </a:solidFill>
                        </a:rPr>
                        <a:t>718,250</a:t>
                      </a:r>
                    </a:p>
                  </a:txBody>
                  <a:tcPr/>
                </a:tc>
                <a:tc>
                  <a:txBody>
                    <a:bodyPr/>
                    <a:lstStyle/>
                    <a:p>
                      <a:pPr algn="ctr"/>
                      <a:r>
                        <a:rPr lang="en-US" sz="1000" b="0" dirty="0" smtClean="0">
                          <a:solidFill>
                            <a:schemeClr val="tx1"/>
                          </a:solidFill>
                        </a:rPr>
                        <a:t>3.6%</a:t>
                      </a:r>
                      <a:endParaRPr lang="en-US" sz="1000" b="0" dirty="0">
                        <a:solidFill>
                          <a:schemeClr val="tx1"/>
                        </a:solidFill>
                      </a:endParaRPr>
                    </a:p>
                  </a:txBody>
                  <a:tcPr/>
                </a:tc>
                <a:extLst>
                  <a:ext uri="{0D108BD9-81ED-4DB2-BD59-A6C34878D82A}">
                    <a16:rowId xmlns:a16="http://schemas.microsoft.com/office/drawing/2014/main" val="10017"/>
                  </a:ext>
                </a:extLst>
              </a:tr>
              <a:tr h="258961">
                <a:tc>
                  <a:txBody>
                    <a:bodyPr/>
                    <a:lstStyle/>
                    <a:p>
                      <a:pPr marL="0" algn="l" defTabSz="914400" rtl="0" eaLnBrk="1" latinLnBrk="0" hangingPunct="1"/>
                      <a:r>
                        <a:rPr lang="en-US" sz="1000" kern="1200" dirty="0">
                          <a:solidFill>
                            <a:schemeClr val="dk1"/>
                          </a:solidFill>
                          <a:latin typeface="+mn-lt"/>
                          <a:ea typeface="+mn-ea"/>
                          <a:cs typeface="+mn-cs"/>
                        </a:rPr>
                        <a:t>Central Printing &amp; Mailing</a:t>
                      </a:r>
                    </a:p>
                  </a:txBody>
                  <a:tcPr/>
                </a:tc>
                <a:tc>
                  <a:txBody>
                    <a:bodyPr/>
                    <a:lstStyle/>
                    <a:p>
                      <a:pPr algn="r"/>
                      <a:r>
                        <a:rPr lang="en-US" sz="1000" dirty="0">
                          <a:solidFill>
                            <a:schemeClr val="tx1"/>
                          </a:solidFill>
                        </a:rPr>
                        <a:t>61,000</a:t>
                      </a:r>
                    </a:p>
                  </a:txBody>
                  <a:tcPr/>
                </a:tc>
                <a:tc>
                  <a:txBody>
                    <a:bodyPr/>
                    <a:lstStyle/>
                    <a:p>
                      <a:pPr algn="r"/>
                      <a:r>
                        <a:rPr lang="en-US" sz="1000" dirty="0">
                          <a:solidFill>
                            <a:schemeClr val="tx1"/>
                          </a:solidFill>
                        </a:rPr>
                        <a:t>77,400</a:t>
                      </a:r>
                    </a:p>
                  </a:txBody>
                  <a:tcPr/>
                </a:tc>
                <a:tc>
                  <a:txBody>
                    <a:bodyPr/>
                    <a:lstStyle/>
                    <a:p>
                      <a:pPr algn="ctr"/>
                      <a:r>
                        <a:rPr lang="en-US" sz="1000" dirty="0" smtClean="0">
                          <a:solidFill>
                            <a:schemeClr val="tx1"/>
                          </a:solidFill>
                        </a:rPr>
                        <a:t>26.9%</a:t>
                      </a:r>
                      <a:endParaRPr lang="en-US" sz="1000" dirty="0">
                        <a:solidFill>
                          <a:schemeClr val="tx1"/>
                        </a:solidFill>
                      </a:endParaRPr>
                    </a:p>
                  </a:txBody>
                  <a:tcPr/>
                </a:tc>
                <a:extLst>
                  <a:ext uri="{0D108BD9-81ED-4DB2-BD59-A6C34878D82A}">
                    <a16:rowId xmlns:a16="http://schemas.microsoft.com/office/drawing/2014/main" val="10019"/>
                  </a:ext>
                </a:extLst>
              </a:tr>
              <a:tr h="224602">
                <a:tc>
                  <a:txBody>
                    <a:bodyPr/>
                    <a:lstStyle/>
                    <a:p>
                      <a:pPr marL="0" algn="l" defTabSz="914400" rtl="0" eaLnBrk="1" latinLnBrk="0" hangingPunct="1"/>
                      <a:r>
                        <a:rPr lang="en-US" sz="1000" kern="1200" dirty="0">
                          <a:solidFill>
                            <a:schemeClr val="dk1"/>
                          </a:solidFill>
                          <a:latin typeface="+mn-lt"/>
                          <a:ea typeface="+mn-ea"/>
                          <a:cs typeface="+mn-cs"/>
                        </a:rPr>
                        <a:t>Central Data Processing</a:t>
                      </a:r>
                    </a:p>
                  </a:txBody>
                  <a:tcPr/>
                </a:tc>
                <a:tc>
                  <a:txBody>
                    <a:bodyPr/>
                    <a:lstStyle/>
                    <a:p>
                      <a:pPr algn="r"/>
                      <a:r>
                        <a:rPr lang="en-US" sz="1000" dirty="0">
                          <a:solidFill>
                            <a:schemeClr val="tx1"/>
                          </a:solidFill>
                        </a:rPr>
                        <a:t>552,105</a:t>
                      </a:r>
                    </a:p>
                  </a:txBody>
                  <a:tcPr/>
                </a:tc>
                <a:tc>
                  <a:txBody>
                    <a:bodyPr/>
                    <a:lstStyle/>
                    <a:p>
                      <a:pPr algn="r"/>
                      <a:r>
                        <a:rPr lang="en-US" sz="1000" dirty="0">
                          <a:solidFill>
                            <a:schemeClr val="tx1"/>
                          </a:solidFill>
                        </a:rPr>
                        <a:t>576,602</a:t>
                      </a:r>
                    </a:p>
                  </a:txBody>
                  <a:tcPr/>
                </a:tc>
                <a:tc>
                  <a:txBody>
                    <a:bodyPr/>
                    <a:lstStyle/>
                    <a:p>
                      <a:pPr algn="ctr"/>
                      <a:r>
                        <a:rPr lang="en-US" sz="1000" dirty="0" smtClean="0">
                          <a:solidFill>
                            <a:schemeClr val="tx1"/>
                          </a:solidFill>
                        </a:rPr>
                        <a:t>4.4%</a:t>
                      </a:r>
                      <a:endParaRPr lang="en-US" sz="1000" dirty="0">
                        <a:solidFill>
                          <a:schemeClr val="tx1"/>
                        </a:solidFill>
                      </a:endParaRPr>
                    </a:p>
                  </a:txBody>
                  <a:tcPr/>
                </a:tc>
                <a:extLst>
                  <a:ext uri="{0D108BD9-81ED-4DB2-BD59-A6C34878D82A}">
                    <a16:rowId xmlns:a16="http://schemas.microsoft.com/office/drawing/2014/main" val="10020"/>
                  </a:ext>
                </a:extLst>
              </a:tr>
              <a:tr h="0">
                <a:tc>
                  <a:txBody>
                    <a:bodyPr/>
                    <a:lstStyle/>
                    <a:p>
                      <a:pPr marL="0" algn="l" defTabSz="914400" rtl="0" eaLnBrk="1" latinLnBrk="0" hangingPunct="1"/>
                      <a:r>
                        <a:rPr lang="en-US" sz="1000" kern="1200" dirty="0">
                          <a:solidFill>
                            <a:schemeClr val="dk1"/>
                          </a:solidFill>
                          <a:latin typeface="+mn-lt"/>
                          <a:ea typeface="+mn-ea"/>
                          <a:cs typeface="+mn-cs"/>
                        </a:rPr>
                        <a:t>Insurance &amp; BOCES Admin </a:t>
                      </a:r>
                      <a:r>
                        <a:rPr lang="en-US" sz="1000" kern="1200" dirty="0" err="1">
                          <a:solidFill>
                            <a:schemeClr val="dk1"/>
                          </a:solidFill>
                          <a:latin typeface="+mn-lt"/>
                          <a:ea typeface="+mn-ea"/>
                          <a:cs typeface="+mn-cs"/>
                        </a:rPr>
                        <a:t>Srvcs</a:t>
                      </a:r>
                      <a:r>
                        <a:rPr lang="en-US" sz="1000" kern="1200" dirty="0">
                          <a:solidFill>
                            <a:schemeClr val="dk1"/>
                          </a:solidFill>
                          <a:latin typeface="+mn-lt"/>
                          <a:ea typeface="+mn-ea"/>
                          <a:cs typeface="+mn-cs"/>
                        </a:rPr>
                        <a:t>.</a:t>
                      </a:r>
                    </a:p>
                  </a:txBody>
                  <a:tcPr/>
                </a:tc>
                <a:tc>
                  <a:txBody>
                    <a:bodyPr/>
                    <a:lstStyle/>
                    <a:p>
                      <a:pPr algn="r"/>
                      <a:r>
                        <a:rPr lang="en-US" sz="1000" dirty="0">
                          <a:solidFill>
                            <a:schemeClr val="tx1"/>
                          </a:solidFill>
                        </a:rPr>
                        <a:t>469,060</a:t>
                      </a:r>
                    </a:p>
                  </a:txBody>
                  <a:tcPr/>
                </a:tc>
                <a:tc>
                  <a:txBody>
                    <a:bodyPr/>
                    <a:lstStyle/>
                    <a:p>
                      <a:pPr algn="r"/>
                      <a:r>
                        <a:rPr lang="en-US" sz="1000" dirty="0">
                          <a:solidFill>
                            <a:schemeClr val="tx1"/>
                          </a:solidFill>
                        </a:rPr>
                        <a:t>478,700</a:t>
                      </a:r>
                    </a:p>
                  </a:txBody>
                  <a:tcPr/>
                </a:tc>
                <a:tc>
                  <a:txBody>
                    <a:bodyPr/>
                    <a:lstStyle/>
                    <a:p>
                      <a:pPr algn="ctr"/>
                      <a:r>
                        <a:rPr lang="en-US" sz="1000" dirty="0" smtClean="0">
                          <a:solidFill>
                            <a:schemeClr val="tx1"/>
                          </a:solidFill>
                        </a:rPr>
                        <a:t>2.1%</a:t>
                      </a:r>
                      <a:endParaRPr lang="en-US" sz="1000" dirty="0">
                        <a:solidFill>
                          <a:schemeClr val="tx1"/>
                        </a:solidFill>
                      </a:endParaRPr>
                    </a:p>
                  </a:txBody>
                  <a:tcPr/>
                </a:tc>
                <a:extLst>
                  <a:ext uri="{0D108BD9-81ED-4DB2-BD59-A6C34878D82A}">
                    <a16:rowId xmlns:a16="http://schemas.microsoft.com/office/drawing/2014/main" val="10021"/>
                  </a:ext>
                </a:extLst>
              </a:tr>
              <a:tr h="166270">
                <a:tc>
                  <a:txBody>
                    <a:bodyPr/>
                    <a:lstStyle/>
                    <a:p>
                      <a:pPr marL="0" algn="l" defTabSz="914400" rtl="0" eaLnBrk="1" latinLnBrk="0" hangingPunct="1"/>
                      <a:r>
                        <a:rPr lang="en-US" sz="1000" b="1" kern="1200" dirty="0">
                          <a:solidFill>
                            <a:schemeClr val="dk1"/>
                          </a:solidFill>
                          <a:latin typeface="+mn-lt"/>
                          <a:ea typeface="+mn-ea"/>
                          <a:cs typeface="+mn-cs"/>
                        </a:rPr>
                        <a:t>TOTAL GENERAL SUPPORT</a:t>
                      </a:r>
                    </a:p>
                  </a:txBody>
                  <a:tcPr/>
                </a:tc>
                <a:tc>
                  <a:txBody>
                    <a:bodyPr/>
                    <a:lstStyle/>
                    <a:p>
                      <a:pPr algn="r"/>
                      <a:r>
                        <a:rPr lang="en-US" sz="1000" b="1" dirty="0">
                          <a:solidFill>
                            <a:schemeClr val="tx1"/>
                          </a:solidFill>
                        </a:rPr>
                        <a:t>$4,737,313</a:t>
                      </a:r>
                    </a:p>
                  </a:txBody>
                  <a:tcPr/>
                </a:tc>
                <a:tc>
                  <a:txBody>
                    <a:bodyPr/>
                    <a:lstStyle/>
                    <a:p>
                      <a:pPr algn="r"/>
                      <a:r>
                        <a:rPr lang="en-US" sz="1000" b="1" dirty="0">
                          <a:solidFill>
                            <a:schemeClr val="tx1"/>
                          </a:solidFill>
                        </a:rPr>
                        <a:t>$</a:t>
                      </a:r>
                      <a:r>
                        <a:rPr lang="en-US" sz="1000" b="1" dirty="0" smtClean="0">
                          <a:solidFill>
                            <a:schemeClr val="tx1"/>
                          </a:solidFill>
                        </a:rPr>
                        <a:t>4,906,627</a:t>
                      </a:r>
                      <a:endParaRPr lang="en-US" sz="1000" b="1" dirty="0">
                        <a:solidFill>
                          <a:schemeClr val="tx1"/>
                        </a:solidFill>
                      </a:endParaRPr>
                    </a:p>
                  </a:txBody>
                  <a:tcPr>
                    <a:solidFill>
                      <a:srgbClr val="FFFF00"/>
                    </a:solidFill>
                  </a:tcPr>
                </a:tc>
                <a:tc>
                  <a:txBody>
                    <a:bodyPr/>
                    <a:lstStyle/>
                    <a:p>
                      <a:pPr algn="ctr"/>
                      <a:r>
                        <a:rPr lang="en-US" sz="1000" b="1" dirty="0" smtClean="0">
                          <a:solidFill>
                            <a:schemeClr val="tx1"/>
                          </a:solidFill>
                        </a:rPr>
                        <a:t>3.6%</a:t>
                      </a:r>
                      <a:endParaRPr lang="en-US" sz="1000" b="1" dirty="0">
                        <a:solidFill>
                          <a:schemeClr val="tx1"/>
                        </a:solidFill>
                      </a:endParaRPr>
                    </a:p>
                  </a:txBody>
                  <a:tcPr>
                    <a:solidFill>
                      <a:srgbClr val="FFFF00"/>
                    </a:solidFill>
                  </a:tcPr>
                </a:tc>
                <a:extLst>
                  <a:ext uri="{0D108BD9-81ED-4DB2-BD59-A6C34878D82A}">
                    <a16:rowId xmlns:a16="http://schemas.microsoft.com/office/drawing/2014/main" val="10022"/>
                  </a:ext>
                </a:extLst>
              </a:tr>
            </a:tbl>
          </a:graphicData>
        </a:graphic>
      </p:graphicFrame>
      <p:sp>
        <p:nvSpPr>
          <p:cNvPr id="4" name="TextBox 3"/>
          <p:cNvSpPr txBox="1"/>
          <p:nvPr/>
        </p:nvSpPr>
        <p:spPr>
          <a:xfrm>
            <a:off x="1524000" y="164068"/>
            <a:ext cx="61763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chemeClr val="tx1"/>
                </a:solidFill>
                <a:latin typeface="Palatino Linotype" panose="02040502050505030304" pitchFamily="18" charset="0"/>
              </a:rPr>
              <a:t>Proposed Budget </a:t>
            </a:r>
            <a:r>
              <a:rPr lang="en-US" b="1" dirty="0" smtClean="0">
                <a:solidFill>
                  <a:schemeClr val="tx1"/>
                </a:solidFill>
                <a:latin typeface="Palatino Linotype" panose="02040502050505030304" pitchFamily="18" charset="0"/>
              </a:rPr>
              <a:t>#2 by </a:t>
            </a:r>
            <a:r>
              <a:rPr lang="en-US" b="1" dirty="0">
                <a:solidFill>
                  <a:schemeClr val="tx1"/>
                </a:solidFill>
                <a:latin typeface="Palatino Linotype" panose="02040502050505030304" pitchFamily="18" charset="0"/>
              </a:rPr>
              <a:t>Function – GENERAL SUPPORT</a:t>
            </a:r>
          </a:p>
        </p:txBody>
      </p:sp>
      <p:sp>
        <p:nvSpPr>
          <p:cNvPr id="5" name="TextBox 4"/>
          <p:cNvSpPr txBox="1"/>
          <p:nvPr/>
        </p:nvSpPr>
        <p:spPr>
          <a:xfrm>
            <a:off x="7159892" y="1713226"/>
            <a:ext cx="1526908" cy="430887"/>
          </a:xfrm>
          <a:prstGeom prst="rect">
            <a:avLst/>
          </a:prstGeom>
          <a:noFill/>
          <a:ln>
            <a:noFill/>
          </a:ln>
        </p:spPr>
        <p:txBody>
          <a:bodyPr wrap="square" rtlCol="0">
            <a:spAutoFit/>
          </a:bodyPr>
          <a:lstStyle/>
          <a:p>
            <a:r>
              <a:rPr lang="en-US" sz="1100" dirty="0"/>
              <a:t>Contractual retirement </a:t>
            </a:r>
            <a:r>
              <a:rPr lang="en-US" sz="1100" dirty="0" smtClean="0"/>
              <a:t>obligations removed</a:t>
            </a:r>
            <a:endParaRPr lang="en-US" sz="1100" dirty="0"/>
          </a:p>
        </p:txBody>
      </p:sp>
      <p:cxnSp>
        <p:nvCxnSpPr>
          <p:cNvPr id="19" name="Straight Arrow Connector 18"/>
          <p:cNvCxnSpPr>
            <a:cxnSpLocks/>
            <a:stCxn id="5" idx="1"/>
          </p:cNvCxnSpPr>
          <p:nvPr/>
        </p:nvCxnSpPr>
        <p:spPr>
          <a:xfrm flipH="1">
            <a:off x="6324600" y="1928670"/>
            <a:ext cx="835292" cy="229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13945" y="2794607"/>
            <a:ext cx="1824642" cy="430887"/>
          </a:xfrm>
          <a:prstGeom prst="rect">
            <a:avLst/>
          </a:prstGeom>
          <a:noFill/>
          <a:ln>
            <a:noFill/>
          </a:ln>
        </p:spPr>
        <p:txBody>
          <a:bodyPr wrap="square" rtlCol="0">
            <a:spAutoFit/>
          </a:bodyPr>
          <a:lstStyle/>
          <a:p>
            <a:r>
              <a:rPr lang="en-US" sz="1100" dirty="0" smtClean="0"/>
              <a:t>Stipend removed; task assigned to new employee</a:t>
            </a:r>
          </a:p>
        </p:txBody>
      </p:sp>
      <p:cxnSp>
        <p:nvCxnSpPr>
          <p:cNvPr id="12" name="Straight Arrow Connector 11"/>
          <p:cNvCxnSpPr>
            <a:stCxn id="28" idx="1"/>
          </p:cNvCxnSpPr>
          <p:nvPr/>
        </p:nvCxnSpPr>
        <p:spPr>
          <a:xfrm flipH="1" flipV="1">
            <a:off x="6400801" y="2971801"/>
            <a:ext cx="813144" cy="3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96468" y="5410200"/>
            <a:ext cx="1679308" cy="430887"/>
          </a:xfrm>
          <a:prstGeom prst="rect">
            <a:avLst/>
          </a:prstGeom>
          <a:noFill/>
          <a:ln>
            <a:noFill/>
          </a:ln>
        </p:spPr>
        <p:txBody>
          <a:bodyPr wrap="square" rtlCol="0">
            <a:spAutoFit/>
          </a:bodyPr>
          <a:lstStyle/>
          <a:p>
            <a:r>
              <a:rPr lang="en-US" sz="1100" dirty="0"/>
              <a:t>Cost re-coding to proper budget line</a:t>
            </a:r>
          </a:p>
        </p:txBody>
      </p:sp>
      <p:cxnSp>
        <p:nvCxnSpPr>
          <p:cNvPr id="29" name="Straight Arrow Connector 28"/>
          <p:cNvCxnSpPr>
            <a:stCxn id="27" idx="1"/>
          </p:cNvCxnSpPr>
          <p:nvPr/>
        </p:nvCxnSpPr>
        <p:spPr>
          <a:xfrm flipH="1" flipV="1">
            <a:off x="6459458" y="5393707"/>
            <a:ext cx="737010" cy="231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151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3964752"/>
              </p:ext>
            </p:extLst>
          </p:nvPr>
        </p:nvGraphicFramePr>
        <p:xfrm>
          <a:off x="269626" y="762000"/>
          <a:ext cx="6858000" cy="5461711"/>
        </p:xfrm>
        <a:graphic>
          <a:graphicData uri="http://schemas.openxmlformats.org/drawingml/2006/table">
            <a:tbl>
              <a:tblPr firstRow="1" bandRow="1">
                <a:tableStyleId>{5C22544A-7EE6-4342-B048-85BDC9FD1C3A}</a:tableStyleId>
              </a:tblPr>
              <a:tblGrid>
                <a:gridCol w="1940174">
                  <a:extLst>
                    <a:ext uri="{9D8B030D-6E8A-4147-A177-3AD203B41FA5}">
                      <a16:colId xmlns:a16="http://schemas.microsoft.com/office/drawing/2014/main" val="20000"/>
                    </a:ext>
                  </a:extLst>
                </a:gridCol>
                <a:gridCol w="1512858">
                  <a:extLst>
                    <a:ext uri="{9D8B030D-6E8A-4147-A177-3AD203B41FA5}">
                      <a16:colId xmlns:a16="http://schemas.microsoft.com/office/drawing/2014/main" val="20001"/>
                    </a:ext>
                  </a:extLst>
                </a:gridCol>
                <a:gridCol w="1702484">
                  <a:extLst>
                    <a:ext uri="{9D8B030D-6E8A-4147-A177-3AD203B41FA5}">
                      <a16:colId xmlns:a16="http://schemas.microsoft.com/office/drawing/2014/main" val="20002"/>
                    </a:ext>
                  </a:extLst>
                </a:gridCol>
                <a:gridCol w="1702484">
                  <a:extLst>
                    <a:ext uri="{9D8B030D-6E8A-4147-A177-3AD203B41FA5}">
                      <a16:colId xmlns:a16="http://schemas.microsoft.com/office/drawing/2014/main" val="20003"/>
                    </a:ext>
                  </a:extLst>
                </a:gridCol>
              </a:tblGrid>
              <a:tr h="486825">
                <a:tc>
                  <a:txBody>
                    <a:bodyPr/>
                    <a:lstStyle/>
                    <a:p>
                      <a:pPr algn="ctr"/>
                      <a:r>
                        <a:rPr lang="en-US" sz="1200" dirty="0"/>
                        <a:t>Function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2024-25            Budget</a:t>
                      </a:r>
                      <a:r>
                        <a:rPr lang="en-US" sz="1200" baseline="0" dirty="0"/>
                        <a:t> </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2025-26            Proposed</a:t>
                      </a:r>
                      <a:r>
                        <a:rPr lang="en-US" sz="1200" baseline="0" dirty="0"/>
                        <a:t> </a:t>
                      </a:r>
                      <a:r>
                        <a:rPr lang="en-US" sz="1200" baseline="0" dirty="0" smtClean="0"/>
                        <a:t>#2</a:t>
                      </a:r>
                      <a:endParaRPr lang="en-US" sz="1200" dirty="0"/>
                    </a:p>
                  </a:txBody>
                  <a:tcPr/>
                </a:tc>
                <a:tc>
                  <a:txBody>
                    <a:bodyPr/>
                    <a:lstStyle/>
                    <a:p>
                      <a:pPr algn="ctr"/>
                      <a:r>
                        <a:rPr lang="en-US" sz="1200" dirty="0"/>
                        <a:t>%</a:t>
                      </a:r>
                      <a:r>
                        <a:rPr lang="en-US" sz="1200" baseline="0" dirty="0"/>
                        <a:t> Increase/</a:t>
                      </a:r>
                    </a:p>
                    <a:p>
                      <a:pPr algn="ctr"/>
                      <a:r>
                        <a:rPr lang="en-US" sz="1200" baseline="0" dirty="0"/>
                        <a:t>(Decrease)</a:t>
                      </a:r>
                      <a:endParaRPr lang="en-US" sz="1200" dirty="0"/>
                    </a:p>
                  </a:txBody>
                  <a:tcPr/>
                </a:tc>
                <a:extLst>
                  <a:ext uri="{0D108BD9-81ED-4DB2-BD59-A6C34878D82A}">
                    <a16:rowId xmlns:a16="http://schemas.microsoft.com/office/drawing/2014/main" val="10000"/>
                  </a:ext>
                </a:extLst>
              </a:tr>
              <a:tr h="259638">
                <a:tc>
                  <a:txBody>
                    <a:bodyPr/>
                    <a:lstStyle/>
                    <a:p>
                      <a:pPr marL="0" algn="l" defTabSz="914400" rtl="0" eaLnBrk="1" latinLnBrk="0" hangingPunct="1"/>
                      <a:r>
                        <a:rPr lang="en-US" sz="1000" kern="1200" dirty="0">
                          <a:solidFill>
                            <a:schemeClr val="dk1"/>
                          </a:solidFill>
                          <a:latin typeface="+mn-lt"/>
                          <a:ea typeface="+mn-ea"/>
                          <a:cs typeface="+mn-cs"/>
                        </a:rPr>
                        <a:t>Curriculum</a:t>
                      </a:r>
                      <a:r>
                        <a:rPr lang="en-US" sz="1000" kern="1200" baseline="0" dirty="0">
                          <a:solidFill>
                            <a:schemeClr val="dk1"/>
                          </a:solidFill>
                          <a:latin typeface="+mn-lt"/>
                          <a:ea typeface="+mn-ea"/>
                          <a:cs typeface="+mn-cs"/>
                        </a:rPr>
                        <a:t> Development</a:t>
                      </a:r>
                      <a:endParaRPr lang="en-US" sz="1000" kern="1200" dirty="0">
                        <a:solidFill>
                          <a:schemeClr val="dk1"/>
                        </a:solidFill>
                        <a:latin typeface="+mn-lt"/>
                        <a:ea typeface="+mn-ea"/>
                        <a:cs typeface="+mn-cs"/>
                      </a:endParaRPr>
                    </a:p>
                  </a:txBody>
                  <a:tcPr/>
                </a:tc>
                <a:tc>
                  <a:txBody>
                    <a:bodyPr/>
                    <a:lstStyle/>
                    <a:p>
                      <a:pPr algn="r"/>
                      <a:r>
                        <a:rPr lang="en-US" sz="1000" dirty="0">
                          <a:solidFill>
                            <a:schemeClr val="tx1"/>
                          </a:solidFill>
                        </a:rPr>
                        <a:t>$142,039</a:t>
                      </a:r>
                    </a:p>
                  </a:txBody>
                  <a:tcPr/>
                </a:tc>
                <a:tc>
                  <a:txBody>
                    <a:bodyPr/>
                    <a:lstStyle/>
                    <a:p>
                      <a:pPr algn="r"/>
                      <a:r>
                        <a:rPr lang="en-US" sz="1000" dirty="0">
                          <a:solidFill>
                            <a:schemeClr val="tx1"/>
                          </a:solidFill>
                        </a:rPr>
                        <a:t>$146,675</a:t>
                      </a:r>
                    </a:p>
                  </a:txBody>
                  <a:tcPr/>
                </a:tc>
                <a:tc>
                  <a:txBody>
                    <a:bodyPr/>
                    <a:lstStyle/>
                    <a:p>
                      <a:pPr algn="ctr"/>
                      <a:r>
                        <a:rPr lang="en-US" sz="1000" dirty="0" smtClean="0">
                          <a:solidFill>
                            <a:schemeClr val="tx1"/>
                          </a:solidFill>
                        </a:rPr>
                        <a:t>3.3%</a:t>
                      </a:r>
                      <a:endParaRPr lang="en-US" sz="1000" dirty="0">
                        <a:solidFill>
                          <a:schemeClr val="tx1"/>
                        </a:solidFill>
                      </a:endParaRPr>
                    </a:p>
                  </a:txBody>
                  <a:tcPr/>
                </a:tc>
                <a:extLst>
                  <a:ext uri="{0D108BD9-81ED-4DB2-BD59-A6C34878D82A}">
                    <a16:rowId xmlns:a16="http://schemas.microsoft.com/office/drawing/2014/main" val="10001"/>
                  </a:ext>
                </a:extLst>
              </a:tr>
              <a:tr h="259638">
                <a:tc>
                  <a:txBody>
                    <a:bodyPr/>
                    <a:lstStyle/>
                    <a:p>
                      <a:pPr marL="0" algn="l" defTabSz="914400" rtl="0" eaLnBrk="1" latinLnBrk="0" hangingPunct="1"/>
                      <a:r>
                        <a:rPr lang="en-US" sz="1000" kern="1200" dirty="0">
                          <a:solidFill>
                            <a:schemeClr val="dk1"/>
                          </a:solidFill>
                          <a:latin typeface="+mn-lt"/>
                          <a:ea typeface="+mn-ea"/>
                          <a:cs typeface="+mn-cs"/>
                        </a:rPr>
                        <a:t>Supervision-Regular School</a:t>
                      </a:r>
                    </a:p>
                  </a:txBody>
                  <a:tcPr/>
                </a:tc>
                <a:tc>
                  <a:txBody>
                    <a:bodyPr/>
                    <a:lstStyle/>
                    <a:p>
                      <a:pPr algn="r"/>
                      <a:r>
                        <a:rPr lang="en-US" sz="1000" dirty="0">
                          <a:solidFill>
                            <a:schemeClr val="tx1"/>
                          </a:solidFill>
                        </a:rPr>
                        <a:t>1,080,726</a:t>
                      </a:r>
                    </a:p>
                  </a:txBody>
                  <a:tcPr/>
                </a:tc>
                <a:tc>
                  <a:txBody>
                    <a:bodyPr/>
                    <a:lstStyle/>
                    <a:p>
                      <a:pPr algn="r"/>
                      <a:r>
                        <a:rPr lang="en-US" sz="1000" dirty="0">
                          <a:solidFill>
                            <a:schemeClr val="tx1"/>
                          </a:solidFill>
                        </a:rPr>
                        <a:t>1,040,795</a:t>
                      </a:r>
                    </a:p>
                  </a:txBody>
                  <a:tcPr/>
                </a:tc>
                <a:tc>
                  <a:txBody>
                    <a:bodyPr/>
                    <a:lstStyle/>
                    <a:p>
                      <a:pPr algn="ctr"/>
                      <a:r>
                        <a:rPr lang="en-US" sz="1000" dirty="0">
                          <a:solidFill>
                            <a:schemeClr val="tx1"/>
                          </a:solidFill>
                        </a:rPr>
                        <a:t>(</a:t>
                      </a:r>
                      <a:r>
                        <a:rPr lang="en-US" sz="1000" dirty="0" smtClean="0">
                          <a:solidFill>
                            <a:schemeClr val="tx1"/>
                          </a:solidFill>
                        </a:rPr>
                        <a:t>3.7%)</a:t>
                      </a:r>
                      <a:endParaRPr lang="en-US" sz="1000" dirty="0">
                        <a:solidFill>
                          <a:schemeClr val="tx1"/>
                        </a:solidFill>
                      </a:endParaRPr>
                    </a:p>
                  </a:txBody>
                  <a:tcPr/>
                </a:tc>
                <a:extLst>
                  <a:ext uri="{0D108BD9-81ED-4DB2-BD59-A6C34878D82A}">
                    <a16:rowId xmlns:a16="http://schemas.microsoft.com/office/drawing/2014/main" val="10002"/>
                  </a:ext>
                </a:extLst>
              </a:tr>
              <a:tr h="289299">
                <a:tc>
                  <a:txBody>
                    <a:bodyPr/>
                    <a:lstStyle/>
                    <a:p>
                      <a:pPr marL="0" algn="l" defTabSz="914400" rtl="0" eaLnBrk="1" latinLnBrk="0" hangingPunct="1"/>
                      <a:r>
                        <a:rPr lang="en-US" sz="1000" kern="1200" dirty="0">
                          <a:solidFill>
                            <a:schemeClr val="dk1"/>
                          </a:solidFill>
                          <a:latin typeface="+mn-lt"/>
                          <a:ea typeface="+mn-ea"/>
                          <a:cs typeface="+mn-cs"/>
                        </a:rPr>
                        <a:t>Research,</a:t>
                      </a:r>
                      <a:r>
                        <a:rPr lang="en-US" sz="1000" kern="1200" baseline="0" dirty="0">
                          <a:solidFill>
                            <a:schemeClr val="dk1"/>
                          </a:solidFill>
                          <a:latin typeface="+mn-lt"/>
                          <a:ea typeface="+mn-ea"/>
                          <a:cs typeface="+mn-cs"/>
                        </a:rPr>
                        <a:t> Planning &amp; Evaluation</a:t>
                      </a:r>
                      <a:endParaRPr lang="en-US" sz="1000" kern="1200" dirty="0">
                        <a:solidFill>
                          <a:schemeClr val="dk1"/>
                        </a:solidFill>
                        <a:latin typeface="+mn-lt"/>
                        <a:ea typeface="+mn-ea"/>
                        <a:cs typeface="+mn-cs"/>
                      </a:endParaRPr>
                    </a:p>
                  </a:txBody>
                  <a:tcPr/>
                </a:tc>
                <a:tc>
                  <a:txBody>
                    <a:bodyPr/>
                    <a:lstStyle/>
                    <a:p>
                      <a:pPr algn="r"/>
                      <a:r>
                        <a:rPr lang="en-US" sz="1000" dirty="0">
                          <a:solidFill>
                            <a:schemeClr val="tx1"/>
                          </a:solidFill>
                        </a:rPr>
                        <a:t>146,625</a:t>
                      </a:r>
                    </a:p>
                  </a:txBody>
                  <a:tcPr/>
                </a:tc>
                <a:tc>
                  <a:txBody>
                    <a:bodyPr/>
                    <a:lstStyle/>
                    <a:p>
                      <a:pPr algn="r"/>
                      <a:r>
                        <a:rPr lang="en-US" sz="1000" dirty="0">
                          <a:solidFill>
                            <a:schemeClr val="tx1"/>
                          </a:solidFill>
                        </a:rPr>
                        <a:t>151,000</a:t>
                      </a:r>
                    </a:p>
                  </a:txBody>
                  <a:tcPr/>
                </a:tc>
                <a:tc>
                  <a:txBody>
                    <a:bodyPr/>
                    <a:lstStyle/>
                    <a:p>
                      <a:pPr algn="ctr"/>
                      <a:r>
                        <a:rPr lang="en-US" sz="1000" dirty="0" smtClean="0">
                          <a:solidFill>
                            <a:schemeClr val="tx1"/>
                          </a:solidFill>
                        </a:rPr>
                        <a:t>3%</a:t>
                      </a:r>
                      <a:endParaRPr lang="en-US" sz="1000" dirty="0">
                        <a:solidFill>
                          <a:schemeClr val="tx1"/>
                        </a:solidFill>
                      </a:endParaRPr>
                    </a:p>
                  </a:txBody>
                  <a:tcPr/>
                </a:tc>
                <a:extLst>
                  <a:ext uri="{0D108BD9-81ED-4DB2-BD59-A6C34878D82A}">
                    <a16:rowId xmlns:a16="http://schemas.microsoft.com/office/drawing/2014/main" val="10003"/>
                  </a:ext>
                </a:extLst>
              </a:tr>
              <a:tr h="259638">
                <a:tc>
                  <a:txBody>
                    <a:bodyPr/>
                    <a:lstStyle/>
                    <a:p>
                      <a:pPr marL="0" algn="l" defTabSz="914400" rtl="0" eaLnBrk="1" latinLnBrk="0" hangingPunct="1"/>
                      <a:r>
                        <a:rPr lang="en-US" sz="1000" kern="1200" dirty="0">
                          <a:solidFill>
                            <a:schemeClr val="dk1"/>
                          </a:solidFill>
                          <a:latin typeface="+mn-lt"/>
                          <a:ea typeface="+mn-ea"/>
                          <a:cs typeface="+mn-cs"/>
                        </a:rPr>
                        <a:t>In-service Training</a:t>
                      </a:r>
                    </a:p>
                  </a:txBody>
                  <a:tcPr/>
                </a:tc>
                <a:tc>
                  <a:txBody>
                    <a:bodyPr/>
                    <a:lstStyle/>
                    <a:p>
                      <a:pPr algn="r"/>
                      <a:r>
                        <a:rPr lang="en-US" sz="1000" dirty="0">
                          <a:solidFill>
                            <a:schemeClr val="tx1"/>
                          </a:solidFill>
                        </a:rPr>
                        <a:t>92,250</a:t>
                      </a:r>
                    </a:p>
                  </a:txBody>
                  <a:tcPr/>
                </a:tc>
                <a:tc>
                  <a:txBody>
                    <a:bodyPr/>
                    <a:lstStyle/>
                    <a:p>
                      <a:pPr algn="r"/>
                      <a:r>
                        <a:rPr lang="en-US" sz="1000" dirty="0">
                          <a:solidFill>
                            <a:schemeClr val="tx1"/>
                          </a:solidFill>
                        </a:rPr>
                        <a:t>93,000</a:t>
                      </a:r>
                    </a:p>
                  </a:txBody>
                  <a:tcPr/>
                </a:tc>
                <a:tc>
                  <a:txBody>
                    <a:bodyPr/>
                    <a:lstStyle/>
                    <a:p>
                      <a:pPr algn="ctr"/>
                      <a:r>
                        <a:rPr lang="en-US" sz="1000" dirty="0">
                          <a:solidFill>
                            <a:schemeClr val="tx1"/>
                          </a:solidFill>
                        </a:rPr>
                        <a:t>0.8%</a:t>
                      </a:r>
                    </a:p>
                  </a:txBody>
                  <a:tcPr/>
                </a:tc>
                <a:extLst>
                  <a:ext uri="{0D108BD9-81ED-4DB2-BD59-A6C34878D82A}">
                    <a16:rowId xmlns:a16="http://schemas.microsoft.com/office/drawing/2014/main" val="10004"/>
                  </a:ext>
                </a:extLst>
              </a:tr>
              <a:tr h="259638">
                <a:tc>
                  <a:txBody>
                    <a:bodyPr/>
                    <a:lstStyle/>
                    <a:p>
                      <a:pPr marL="0" algn="l" defTabSz="914400" rtl="0" eaLnBrk="1" latinLnBrk="0" hangingPunct="1"/>
                      <a:r>
                        <a:rPr lang="en-US" sz="1000" kern="1200" dirty="0">
                          <a:solidFill>
                            <a:schemeClr val="dk1"/>
                          </a:solidFill>
                          <a:latin typeface="+mn-lt"/>
                          <a:ea typeface="+mn-ea"/>
                          <a:cs typeface="+mn-cs"/>
                        </a:rPr>
                        <a:t>Teaching-Regular School</a:t>
                      </a:r>
                    </a:p>
                  </a:txBody>
                  <a:tcPr/>
                </a:tc>
                <a:tc>
                  <a:txBody>
                    <a:bodyPr/>
                    <a:lstStyle/>
                    <a:p>
                      <a:pPr algn="r"/>
                      <a:r>
                        <a:rPr lang="en-US" sz="1000" dirty="0">
                          <a:solidFill>
                            <a:schemeClr val="tx1"/>
                          </a:solidFill>
                        </a:rPr>
                        <a:t>8,089,978</a:t>
                      </a:r>
                    </a:p>
                  </a:txBody>
                  <a:tcPr/>
                </a:tc>
                <a:tc>
                  <a:txBody>
                    <a:bodyPr/>
                    <a:lstStyle/>
                    <a:p>
                      <a:pPr algn="r"/>
                      <a:r>
                        <a:rPr lang="en-US" sz="1000" dirty="0">
                          <a:solidFill>
                            <a:schemeClr val="tx1"/>
                          </a:solidFill>
                        </a:rPr>
                        <a:t>8,494,385</a:t>
                      </a:r>
                    </a:p>
                  </a:txBody>
                  <a:tcPr/>
                </a:tc>
                <a:tc>
                  <a:txBody>
                    <a:bodyPr/>
                    <a:lstStyle/>
                    <a:p>
                      <a:pPr algn="ctr"/>
                      <a:r>
                        <a:rPr lang="en-US" sz="1000" dirty="0" smtClean="0">
                          <a:solidFill>
                            <a:schemeClr val="tx1"/>
                          </a:solidFill>
                        </a:rPr>
                        <a:t>5%</a:t>
                      </a:r>
                      <a:endParaRPr lang="en-US" sz="1000" dirty="0">
                        <a:solidFill>
                          <a:schemeClr val="tx1"/>
                        </a:solidFill>
                      </a:endParaRPr>
                    </a:p>
                  </a:txBody>
                  <a:tcPr/>
                </a:tc>
                <a:extLst>
                  <a:ext uri="{0D108BD9-81ED-4DB2-BD59-A6C34878D82A}">
                    <a16:rowId xmlns:a16="http://schemas.microsoft.com/office/drawing/2014/main" val="10005"/>
                  </a:ext>
                </a:extLst>
              </a:tr>
              <a:tr h="262511">
                <a:tc>
                  <a:txBody>
                    <a:bodyPr/>
                    <a:lstStyle/>
                    <a:p>
                      <a:pPr marL="0" algn="l" defTabSz="914400" rtl="0" eaLnBrk="1" latinLnBrk="0" hangingPunct="1"/>
                      <a:r>
                        <a:rPr lang="en-US" sz="1000" kern="1200" dirty="0">
                          <a:solidFill>
                            <a:schemeClr val="dk1"/>
                          </a:solidFill>
                          <a:latin typeface="+mn-lt"/>
                          <a:ea typeface="+mn-ea"/>
                          <a:cs typeface="+mn-cs"/>
                        </a:rPr>
                        <a:t>Programs-Students w/Disabilities</a:t>
                      </a:r>
                    </a:p>
                  </a:txBody>
                  <a:tcPr/>
                </a:tc>
                <a:tc>
                  <a:txBody>
                    <a:bodyPr/>
                    <a:lstStyle/>
                    <a:p>
                      <a:pPr algn="r"/>
                      <a:r>
                        <a:rPr lang="en-US" sz="1000" dirty="0">
                          <a:solidFill>
                            <a:schemeClr val="tx1"/>
                          </a:solidFill>
                        </a:rPr>
                        <a:t>4,316,470</a:t>
                      </a:r>
                    </a:p>
                  </a:txBody>
                  <a:tcPr/>
                </a:tc>
                <a:tc>
                  <a:txBody>
                    <a:bodyPr/>
                    <a:lstStyle/>
                    <a:p>
                      <a:pPr algn="r"/>
                      <a:r>
                        <a:rPr lang="en-US" sz="1000" dirty="0">
                          <a:solidFill>
                            <a:schemeClr val="tx1"/>
                          </a:solidFill>
                        </a:rPr>
                        <a:t>4,851,130</a:t>
                      </a:r>
                    </a:p>
                  </a:txBody>
                  <a:tcPr/>
                </a:tc>
                <a:tc>
                  <a:txBody>
                    <a:bodyPr/>
                    <a:lstStyle/>
                    <a:p>
                      <a:pPr algn="ctr"/>
                      <a:r>
                        <a:rPr lang="en-US" sz="1000" dirty="0" smtClean="0">
                          <a:solidFill>
                            <a:schemeClr val="tx1"/>
                          </a:solidFill>
                        </a:rPr>
                        <a:t>12.4%</a:t>
                      </a:r>
                      <a:endParaRPr lang="en-US" sz="1000" dirty="0">
                        <a:solidFill>
                          <a:schemeClr val="tx1"/>
                        </a:solidFill>
                      </a:endParaRPr>
                    </a:p>
                  </a:txBody>
                  <a:tcPr/>
                </a:tc>
                <a:extLst>
                  <a:ext uri="{0D108BD9-81ED-4DB2-BD59-A6C34878D82A}">
                    <a16:rowId xmlns:a16="http://schemas.microsoft.com/office/drawing/2014/main" val="10006"/>
                  </a:ext>
                </a:extLst>
              </a:tr>
              <a:tr h="259638">
                <a:tc>
                  <a:txBody>
                    <a:bodyPr/>
                    <a:lstStyle/>
                    <a:p>
                      <a:pPr marL="0" algn="l" defTabSz="914400" rtl="0" eaLnBrk="1" latinLnBrk="0" hangingPunct="1"/>
                      <a:r>
                        <a:rPr lang="en-US" sz="1000" kern="1200" dirty="0">
                          <a:solidFill>
                            <a:schemeClr val="dk1"/>
                          </a:solidFill>
                          <a:latin typeface="+mn-lt"/>
                          <a:ea typeface="+mn-ea"/>
                          <a:cs typeface="+mn-cs"/>
                        </a:rPr>
                        <a:t>English Language Learners</a:t>
                      </a:r>
                    </a:p>
                  </a:txBody>
                  <a:tcPr/>
                </a:tc>
                <a:tc>
                  <a:txBody>
                    <a:bodyPr/>
                    <a:lstStyle/>
                    <a:p>
                      <a:pPr algn="r"/>
                      <a:r>
                        <a:rPr lang="en-US" sz="1000" dirty="0">
                          <a:solidFill>
                            <a:schemeClr val="tx1"/>
                          </a:solidFill>
                        </a:rPr>
                        <a:t>32,500</a:t>
                      </a:r>
                    </a:p>
                  </a:txBody>
                  <a:tcPr/>
                </a:tc>
                <a:tc>
                  <a:txBody>
                    <a:bodyPr/>
                    <a:lstStyle/>
                    <a:p>
                      <a:pPr algn="r"/>
                      <a:r>
                        <a:rPr lang="en-US" sz="1000" dirty="0">
                          <a:solidFill>
                            <a:schemeClr val="tx1"/>
                          </a:solidFill>
                        </a:rPr>
                        <a:t>33,638</a:t>
                      </a:r>
                    </a:p>
                  </a:txBody>
                  <a:tcPr/>
                </a:tc>
                <a:tc>
                  <a:txBody>
                    <a:bodyPr/>
                    <a:lstStyle/>
                    <a:p>
                      <a:pPr algn="ctr"/>
                      <a:r>
                        <a:rPr lang="en-US" sz="1000" dirty="0" smtClean="0">
                          <a:solidFill>
                            <a:schemeClr val="tx1"/>
                          </a:solidFill>
                        </a:rPr>
                        <a:t>3.5%</a:t>
                      </a:r>
                      <a:endParaRPr lang="en-US" sz="1000" dirty="0">
                        <a:solidFill>
                          <a:schemeClr val="tx1"/>
                        </a:solidFill>
                      </a:endParaRPr>
                    </a:p>
                  </a:txBody>
                  <a:tcPr/>
                </a:tc>
                <a:extLst>
                  <a:ext uri="{0D108BD9-81ED-4DB2-BD59-A6C34878D82A}">
                    <a16:rowId xmlns:a16="http://schemas.microsoft.com/office/drawing/2014/main" val="10007"/>
                  </a:ext>
                </a:extLst>
              </a:tr>
              <a:tr h="259638">
                <a:tc>
                  <a:txBody>
                    <a:bodyPr/>
                    <a:lstStyle/>
                    <a:p>
                      <a:pPr marL="0" algn="l" defTabSz="914400" rtl="0" eaLnBrk="1" latinLnBrk="0" hangingPunct="1"/>
                      <a:r>
                        <a:rPr lang="en-US" sz="1000" kern="1200" dirty="0">
                          <a:solidFill>
                            <a:schemeClr val="dk1"/>
                          </a:solidFill>
                          <a:latin typeface="+mn-lt"/>
                          <a:ea typeface="+mn-ea"/>
                          <a:cs typeface="+mn-cs"/>
                        </a:rPr>
                        <a:t>Occupational Education</a:t>
                      </a:r>
                    </a:p>
                  </a:txBody>
                  <a:tcPr/>
                </a:tc>
                <a:tc>
                  <a:txBody>
                    <a:bodyPr/>
                    <a:lstStyle/>
                    <a:p>
                      <a:pPr algn="r"/>
                      <a:r>
                        <a:rPr lang="en-US" sz="1000" dirty="0">
                          <a:solidFill>
                            <a:schemeClr val="tx1"/>
                          </a:solidFill>
                        </a:rPr>
                        <a:t>793,884</a:t>
                      </a:r>
                    </a:p>
                  </a:txBody>
                  <a:tcPr/>
                </a:tc>
                <a:tc>
                  <a:txBody>
                    <a:bodyPr/>
                    <a:lstStyle/>
                    <a:p>
                      <a:pPr algn="r"/>
                      <a:r>
                        <a:rPr lang="en-US" sz="1000" dirty="0">
                          <a:solidFill>
                            <a:schemeClr val="tx1"/>
                          </a:solidFill>
                        </a:rPr>
                        <a:t>975,000</a:t>
                      </a:r>
                    </a:p>
                  </a:txBody>
                  <a:tcPr/>
                </a:tc>
                <a:tc>
                  <a:txBody>
                    <a:bodyPr/>
                    <a:lstStyle/>
                    <a:p>
                      <a:pPr algn="ctr"/>
                      <a:r>
                        <a:rPr lang="en-US" sz="1000" dirty="0" smtClean="0">
                          <a:solidFill>
                            <a:schemeClr val="tx1"/>
                          </a:solidFill>
                        </a:rPr>
                        <a:t>22.8%</a:t>
                      </a:r>
                      <a:endParaRPr lang="en-US" sz="1000" dirty="0">
                        <a:solidFill>
                          <a:schemeClr val="tx1"/>
                        </a:solidFill>
                      </a:endParaRPr>
                    </a:p>
                  </a:txBody>
                  <a:tcPr/>
                </a:tc>
                <a:extLst>
                  <a:ext uri="{0D108BD9-81ED-4DB2-BD59-A6C34878D82A}">
                    <a16:rowId xmlns:a16="http://schemas.microsoft.com/office/drawing/2014/main" val="10008"/>
                  </a:ext>
                </a:extLst>
              </a:tr>
              <a:tr h="358458">
                <a:tc>
                  <a:txBody>
                    <a:bodyPr/>
                    <a:lstStyle/>
                    <a:p>
                      <a:pPr marL="0" algn="l" defTabSz="914400" rtl="0" eaLnBrk="1" latinLnBrk="0" hangingPunct="1"/>
                      <a:r>
                        <a:rPr lang="en-US" sz="1000" kern="1200" dirty="0">
                          <a:solidFill>
                            <a:schemeClr val="dk1"/>
                          </a:solidFill>
                          <a:latin typeface="+mn-lt"/>
                          <a:ea typeface="+mn-ea"/>
                          <a:cs typeface="+mn-cs"/>
                        </a:rPr>
                        <a:t>Teaching-Special Schools</a:t>
                      </a:r>
                    </a:p>
                  </a:txBody>
                  <a:tcPr/>
                </a:tc>
                <a:tc>
                  <a:txBody>
                    <a:bodyPr/>
                    <a:lstStyle/>
                    <a:p>
                      <a:pPr algn="r"/>
                      <a:r>
                        <a:rPr lang="en-US" sz="1000" dirty="0">
                          <a:solidFill>
                            <a:schemeClr val="tx1"/>
                          </a:solidFill>
                        </a:rPr>
                        <a:t>60,000</a:t>
                      </a:r>
                    </a:p>
                  </a:txBody>
                  <a:tcPr/>
                </a:tc>
                <a:tc>
                  <a:txBody>
                    <a:bodyPr/>
                    <a:lstStyle/>
                    <a:p>
                      <a:pPr algn="r"/>
                      <a:r>
                        <a:rPr lang="en-US" sz="1000" dirty="0">
                          <a:solidFill>
                            <a:schemeClr val="tx1"/>
                          </a:solidFill>
                        </a:rPr>
                        <a:t>61,800</a:t>
                      </a:r>
                    </a:p>
                  </a:txBody>
                  <a:tcPr/>
                </a:tc>
                <a:tc>
                  <a:txBody>
                    <a:bodyPr/>
                    <a:lstStyle/>
                    <a:p>
                      <a:pPr algn="ctr"/>
                      <a:r>
                        <a:rPr lang="en-US" sz="1000" dirty="0" smtClean="0">
                          <a:solidFill>
                            <a:schemeClr val="tx1"/>
                          </a:solidFill>
                        </a:rPr>
                        <a:t>3%</a:t>
                      </a:r>
                      <a:endParaRPr lang="en-US" sz="1000" dirty="0">
                        <a:solidFill>
                          <a:schemeClr val="tx1"/>
                        </a:solidFill>
                      </a:endParaRPr>
                    </a:p>
                  </a:txBody>
                  <a:tcPr/>
                </a:tc>
                <a:extLst>
                  <a:ext uri="{0D108BD9-81ED-4DB2-BD59-A6C34878D82A}">
                    <a16:rowId xmlns:a16="http://schemas.microsoft.com/office/drawing/2014/main" val="10009"/>
                  </a:ext>
                </a:extLst>
              </a:tr>
              <a:tr h="261094">
                <a:tc>
                  <a:txBody>
                    <a:bodyPr/>
                    <a:lstStyle/>
                    <a:p>
                      <a:pPr marL="0" algn="l" defTabSz="914400" rtl="0" eaLnBrk="1" latinLnBrk="0" hangingPunct="1"/>
                      <a:r>
                        <a:rPr lang="en-US" sz="1000" kern="1200" dirty="0">
                          <a:solidFill>
                            <a:schemeClr val="dk1"/>
                          </a:solidFill>
                          <a:latin typeface="+mn-lt"/>
                          <a:ea typeface="+mn-ea"/>
                          <a:cs typeface="+mn-cs"/>
                        </a:rPr>
                        <a:t>School Library &amp; AV</a:t>
                      </a:r>
                    </a:p>
                  </a:txBody>
                  <a:tcPr/>
                </a:tc>
                <a:tc>
                  <a:txBody>
                    <a:bodyPr/>
                    <a:lstStyle/>
                    <a:p>
                      <a:pPr algn="r"/>
                      <a:r>
                        <a:rPr lang="en-US" sz="1000" dirty="0">
                          <a:solidFill>
                            <a:schemeClr val="tx1"/>
                          </a:solidFill>
                        </a:rPr>
                        <a:t>311,263</a:t>
                      </a:r>
                    </a:p>
                  </a:txBody>
                  <a:tcPr/>
                </a:tc>
                <a:tc>
                  <a:txBody>
                    <a:bodyPr/>
                    <a:lstStyle/>
                    <a:p>
                      <a:pPr algn="r"/>
                      <a:r>
                        <a:rPr lang="en-US" sz="1000" dirty="0">
                          <a:solidFill>
                            <a:schemeClr val="tx1"/>
                          </a:solidFill>
                        </a:rPr>
                        <a:t>324,029</a:t>
                      </a:r>
                    </a:p>
                  </a:txBody>
                  <a:tcPr/>
                </a:tc>
                <a:tc>
                  <a:txBody>
                    <a:bodyPr/>
                    <a:lstStyle/>
                    <a:p>
                      <a:pPr algn="ctr"/>
                      <a:r>
                        <a:rPr lang="en-US" sz="1000" dirty="0" smtClean="0">
                          <a:solidFill>
                            <a:schemeClr val="tx1"/>
                          </a:solidFill>
                        </a:rPr>
                        <a:t>4.1%</a:t>
                      </a:r>
                      <a:endParaRPr lang="en-US" sz="1000" dirty="0">
                        <a:solidFill>
                          <a:schemeClr val="tx1"/>
                        </a:solidFill>
                      </a:endParaRPr>
                    </a:p>
                  </a:txBody>
                  <a:tcPr/>
                </a:tc>
                <a:extLst>
                  <a:ext uri="{0D108BD9-81ED-4DB2-BD59-A6C34878D82A}">
                    <a16:rowId xmlns:a16="http://schemas.microsoft.com/office/drawing/2014/main" val="10010"/>
                  </a:ext>
                </a:extLst>
              </a:tr>
              <a:tr h="259638">
                <a:tc>
                  <a:txBody>
                    <a:bodyPr/>
                    <a:lstStyle/>
                    <a:p>
                      <a:pPr marL="0" algn="l" defTabSz="914400" rtl="0" eaLnBrk="1" latinLnBrk="0" hangingPunct="1"/>
                      <a:r>
                        <a:rPr lang="en-US" sz="1000" kern="1200" dirty="0">
                          <a:solidFill>
                            <a:schemeClr val="dk1"/>
                          </a:solidFill>
                          <a:latin typeface="+mn-lt"/>
                          <a:ea typeface="+mn-ea"/>
                          <a:cs typeface="+mn-cs"/>
                        </a:rPr>
                        <a:t>Computer Assisted Instruction</a:t>
                      </a:r>
                    </a:p>
                  </a:txBody>
                  <a:tcPr/>
                </a:tc>
                <a:tc>
                  <a:txBody>
                    <a:bodyPr/>
                    <a:lstStyle/>
                    <a:p>
                      <a:pPr algn="r"/>
                      <a:r>
                        <a:rPr lang="en-US" sz="1000" dirty="0">
                          <a:solidFill>
                            <a:schemeClr val="tx1"/>
                          </a:solidFill>
                        </a:rPr>
                        <a:t>833,610</a:t>
                      </a:r>
                    </a:p>
                  </a:txBody>
                  <a:tcPr/>
                </a:tc>
                <a:tc>
                  <a:txBody>
                    <a:bodyPr/>
                    <a:lstStyle/>
                    <a:p>
                      <a:pPr algn="r"/>
                      <a:r>
                        <a:rPr lang="en-US" sz="1000" dirty="0">
                          <a:solidFill>
                            <a:schemeClr val="tx1"/>
                          </a:solidFill>
                        </a:rPr>
                        <a:t>879,814</a:t>
                      </a:r>
                    </a:p>
                  </a:txBody>
                  <a:tcPr/>
                </a:tc>
                <a:tc>
                  <a:txBody>
                    <a:bodyPr/>
                    <a:lstStyle/>
                    <a:p>
                      <a:pPr algn="ctr"/>
                      <a:r>
                        <a:rPr lang="en-US" sz="1000" dirty="0" smtClean="0">
                          <a:solidFill>
                            <a:schemeClr val="tx1"/>
                          </a:solidFill>
                        </a:rPr>
                        <a:t>5.5%</a:t>
                      </a:r>
                      <a:endParaRPr lang="en-US" sz="1000" dirty="0">
                        <a:solidFill>
                          <a:schemeClr val="tx1"/>
                        </a:solidFill>
                      </a:endParaRPr>
                    </a:p>
                  </a:txBody>
                  <a:tcPr/>
                </a:tc>
                <a:extLst>
                  <a:ext uri="{0D108BD9-81ED-4DB2-BD59-A6C34878D82A}">
                    <a16:rowId xmlns:a16="http://schemas.microsoft.com/office/drawing/2014/main" val="10011"/>
                  </a:ext>
                </a:extLst>
              </a:tr>
              <a:tr h="259638">
                <a:tc>
                  <a:txBody>
                    <a:bodyPr/>
                    <a:lstStyle/>
                    <a:p>
                      <a:pPr marL="0" algn="l" defTabSz="914400" rtl="0" eaLnBrk="1" latinLnBrk="0" hangingPunct="1"/>
                      <a:r>
                        <a:rPr lang="en-US" sz="1000" kern="1200" dirty="0">
                          <a:solidFill>
                            <a:schemeClr val="dk1"/>
                          </a:solidFill>
                          <a:latin typeface="+mn-lt"/>
                          <a:ea typeface="+mn-ea"/>
                          <a:cs typeface="+mn-cs"/>
                        </a:rPr>
                        <a:t>Guidance</a:t>
                      </a:r>
                    </a:p>
                  </a:txBody>
                  <a:tcPr/>
                </a:tc>
                <a:tc>
                  <a:txBody>
                    <a:bodyPr/>
                    <a:lstStyle/>
                    <a:p>
                      <a:pPr algn="r"/>
                      <a:r>
                        <a:rPr lang="en-US" sz="1000" dirty="0">
                          <a:solidFill>
                            <a:schemeClr val="tx1"/>
                          </a:solidFill>
                        </a:rPr>
                        <a:t>555,170</a:t>
                      </a:r>
                    </a:p>
                  </a:txBody>
                  <a:tcPr/>
                </a:tc>
                <a:tc>
                  <a:txBody>
                    <a:bodyPr/>
                    <a:lstStyle/>
                    <a:p>
                      <a:pPr algn="r"/>
                      <a:r>
                        <a:rPr lang="en-US" sz="1000" dirty="0">
                          <a:solidFill>
                            <a:schemeClr val="tx1"/>
                          </a:solidFill>
                        </a:rPr>
                        <a:t>619,712</a:t>
                      </a:r>
                    </a:p>
                  </a:txBody>
                  <a:tcPr/>
                </a:tc>
                <a:tc>
                  <a:txBody>
                    <a:bodyPr/>
                    <a:lstStyle/>
                    <a:p>
                      <a:pPr algn="ctr"/>
                      <a:r>
                        <a:rPr lang="en-US" sz="1000" dirty="0" smtClean="0">
                          <a:solidFill>
                            <a:schemeClr val="tx1"/>
                          </a:solidFill>
                        </a:rPr>
                        <a:t>11.6%</a:t>
                      </a:r>
                      <a:endParaRPr lang="en-US" sz="1000" dirty="0">
                        <a:solidFill>
                          <a:schemeClr val="tx1"/>
                        </a:solidFill>
                      </a:endParaRPr>
                    </a:p>
                  </a:txBody>
                  <a:tcPr/>
                </a:tc>
                <a:extLst>
                  <a:ext uri="{0D108BD9-81ED-4DB2-BD59-A6C34878D82A}">
                    <a16:rowId xmlns:a16="http://schemas.microsoft.com/office/drawing/2014/main" val="10012"/>
                  </a:ext>
                </a:extLst>
              </a:tr>
              <a:tr h="259638">
                <a:tc>
                  <a:txBody>
                    <a:bodyPr/>
                    <a:lstStyle/>
                    <a:p>
                      <a:pPr marL="0" algn="l" defTabSz="914400" rtl="0" eaLnBrk="1" latinLnBrk="0" hangingPunct="1"/>
                      <a:r>
                        <a:rPr lang="en-US" sz="1000" kern="1200" dirty="0">
                          <a:solidFill>
                            <a:schemeClr val="dk1"/>
                          </a:solidFill>
                          <a:latin typeface="+mn-lt"/>
                          <a:ea typeface="+mn-ea"/>
                          <a:cs typeface="+mn-cs"/>
                        </a:rPr>
                        <a:t>Health Services</a:t>
                      </a:r>
                    </a:p>
                  </a:txBody>
                  <a:tcPr/>
                </a:tc>
                <a:tc>
                  <a:txBody>
                    <a:bodyPr/>
                    <a:lstStyle/>
                    <a:p>
                      <a:pPr algn="r"/>
                      <a:r>
                        <a:rPr lang="en-US" sz="1000" dirty="0">
                          <a:solidFill>
                            <a:schemeClr val="tx1"/>
                          </a:solidFill>
                        </a:rPr>
                        <a:t>189,408</a:t>
                      </a:r>
                    </a:p>
                  </a:txBody>
                  <a:tcPr/>
                </a:tc>
                <a:tc>
                  <a:txBody>
                    <a:bodyPr/>
                    <a:lstStyle/>
                    <a:p>
                      <a:pPr algn="r"/>
                      <a:r>
                        <a:rPr lang="en-US" sz="1000" dirty="0">
                          <a:solidFill>
                            <a:schemeClr val="tx1"/>
                          </a:solidFill>
                        </a:rPr>
                        <a:t>201,750</a:t>
                      </a:r>
                    </a:p>
                  </a:txBody>
                  <a:tcPr/>
                </a:tc>
                <a:tc>
                  <a:txBody>
                    <a:bodyPr/>
                    <a:lstStyle/>
                    <a:p>
                      <a:pPr algn="ctr"/>
                      <a:r>
                        <a:rPr lang="en-US" sz="1000" dirty="0" smtClean="0">
                          <a:solidFill>
                            <a:schemeClr val="tx1"/>
                          </a:solidFill>
                        </a:rPr>
                        <a:t>6.5%</a:t>
                      </a:r>
                      <a:endParaRPr lang="en-US" sz="1000" dirty="0">
                        <a:solidFill>
                          <a:schemeClr val="tx1"/>
                        </a:solidFill>
                      </a:endParaRPr>
                    </a:p>
                  </a:txBody>
                  <a:tcPr/>
                </a:tc>
                <a:extLst>
                  <a:ext uri="{0D108BD9-81ED-4DB2-BD59-A6C34878D82A}">
                    <a16:rowId xmlns:a16="http://schemas.microsoft.com/office/drawing/2014/main" val="10013"/>
                  </a:ext>
                </a:extLst>
              </a:tr>
              <a:tr h="259638">
                <a:tc>
                  <a:txBody>
                    <a:bodyPr/>
                    <a:lstStyle/>
                    <a:p>
                      <a:pPr marL="0" algn="l" defTabSz="914400" rtl="0" eaLnBrk="1" latinLnBrk="0" hangingPunct="1"/>
                      <a:r>
                        <a:rPr lang="en-US" sz="1000" kern="1200" dirty="0">
                          <a:solidFill>
                            <a:schemeClr val="dk1"/>
                          </a:solidFill>
                          <a:latin typeface="+mn-lt"/>
                          <a:ea typeface="+mn-ea"/>
                          <a:cs typeface="+mn-cs"/>
                        </a:rPr>
                        <a:t>Psychological Services</a:t>
                      </a:r>
                    </a:p>
                  </a:txBody>
                  <a:tcPr/>
                </a:tc>
                <a:tc>
                  <a:txBody>
                    <a:bodyPr/>
                    <a:lstStyle/>
                    <a:p>
                      <a:pPr algn="r"/>
                      <a:r>
                        <a:rPr lang="en-US" sz="1000" dirty="0">
                          <a:solidFill>
                            <a:schemeClr val="tx1"/>
                          </a:solidFill>
                        </a:rPr>
                        <a:t>169,256</a:t>
                      </a:r>
                    </a:p>
                  </a:txBody>
                  <a:tcPr/>
                </a:tc>
                <a:tc>
                  <a:txBody>
                    <a:bodyPr/>
                    <a:lstStyle/>
                    <a:p>
                      <a:pPr algn="r"/>
                      <a:r>
                        <a:rPr lang="en-US" sz="1000" dirty="0">
                          <a:solidFill>
                            <a:schemeClr val="tx1"/>
                          </a:solidFill>
                        </a:rPr>
                        <a:t>150,125</a:t>
                      </a:r>
                    </a:p>
                  </a:txBody>
                  <a:tcPr/>
                </a:tc>
                <a:tc>
                  <a:txBody>
                    <a:bodyPr/>
                    <a:lstStyle/>
                    <a:p>
                      <a:pPr algn="ctr"/>
                      <a:r>
                        <a:rPr lang="en-US" sz="1000" dirty="0">
                          <a:solidFill>
                            <a:schemeClr val="tx1"/>
                          </a:solidFill>
                        </a:rPr>
                        <a:t>(</a:t>
                      </a:r>
                      <a:r>
                        <a:rPr lang="en-US" sz="1000" dirty="0" smtClean="0">
                          <a:solidFill>
                            <a:schemeClr val="tx1"/>
                          </a:solidFill>
                        </a:rPr>
                        <a:t>11.3)%</a:t>
                      </a:r>
                      <a:endParaRPr lang="en-US" sz="1000" dirty="0">
                        <a:solidFill>
                          <a:schemeClr val="tx1"/>
                        </a:solidFill>
                      </a:endParaRPr>
                    </a:p>
                  </a:txBody>
                  <a:tcPr/>
                </a:tc>
                <a:extLst>
                  <a:ext uri="{0D108BD9-81ED-4DB2-BD59-A6C34878D82A}">
                    <a16:rowId xmlns:a16="http://schemas.microsoft.com/office/drawing/2014/main" val="10014"/>
                  </a:ext>
                </a:extLst>
              </a:tr>
              <a:tr h="259638">
                <a:tc>
                  <a:txBody>
                    <a:bodyPr/>
                    <a:lstStyle/>
                    <a:p>
                      <a:pPr marL="0" algn="l" defTabSz="914400" rtl="0" eaLnBrk="1" latinLnBrk="0" hangingPunct="1"/>
                      <a:r>
                        <a:rPr lang="en-US" sz="1000" kern="1200" dirty="0">
                          <a:solidFill>
                            <a:schemeClr val="dk1"/>
                          </a:solidFill>
                          <a:latin typeface="+mn-lt"/>
                          <a:ea typeface="+mn-ea"/>
                          <a:cs typeface="+mn-cs"/>
                        </a:rPr>
                        <a:t>Social Work Services</a:t>
                      </a:r>
                    </a:p>
                  </a:txBody>
                  <a:tcPr/>
                </a:tc>
                <a:tc>
                  <a:txBody>
                    <a:bodyPr/>
                    <a:lstStyle/>
                    <a:p>
                      <a:pPr algn="r"/>
                      <a:r>
                        <a:rPr lang="en-US" sz="1000" dirty="0">
                          <a:solidFill>
                            <a:schemeClr val="tx1"/>
                          </a:solidFill>
                        </a:rPr>
                        <a:t>126,700</a:t>
                      </a:r>
                    </a:p>
                  </a:txBody>
                  <a:tcPr/>
                </a:tc>
                <a:tc>
                  <a:txBody>
                    <a:bodyPr/>
                    <a:lstStyle/>
                    <a:p>
                      <a:pPr algn="r"/>
                      <a:r>
                        <a:rPr lang="en-US" sz="1000" dirty="0">
                          <a:solidFill>
                            <a:schemeClr val="tx1"/>
                          </a:solidFill>
                        </a:rPr>
                        <a:t>96,376</a:t>
                      </a:r>
                    </a:p>
                  </a:txBody>
                  <a:tcPr/>
                </a:tc>
                <a:tc>
                  <a:txBody>
                    <a:bodyPr/>
                    <a:lstStyle/>
                    <a:p>
                      <a:pPr algn="ctr"/>
                      <a:r>
                        <a:rPr lang="en-US" sz="1000" dirty="0" smtClean="0">
                          <a:solidFill>
                            <a:schemeClr val="tx1"/>
                          </a:solidFill>
                        </a:rPr>
                        <a:t>(23.9)%</a:t>
                      </a:r>
                      <a:endParaRPr lang="en-US" sz="1000" dirty="0">
                        <a:solidFill>
                          <a:schemeClr val="tx1"/>
                        </a:solidFill>
                      </a:endParaRPr>
                    </a:p>
                  </a:txBody>
                  <a:tcPr/>
                </a:tc>
                <a:extLst>
                  <a:ext uri="{0D108BD9-81ED-4DB2-BD59-A6C34878D82A}">
                    <a16:rowId xmlns:a16="http://schemas.microsoft.com/office/drawing/2014/main" val="10015"/>
                  </a:ext>
                </a:extLst>
              </a:tr>
              <a:tr h="259638">
                <a:tc>
                  <a:txBody>
                    <a:bodyPr/>
                    <a:lstStyle/>
                    <a:p>
                      <a:pPr marL="0" algn="l" defTabSz="914400" rtl="0" eaLnBrk="1" latinLnBrk="0" hangingPunct="1"/>
                      <a:r>
                        <a:rPr lang="en-US" sz="1000" kern="1200" dirty="0">
                          <a:solidFill>
                            <a:schemeClr val="dk1"/>
                          </a:solidFill>
                          <a:latin typeface="+mn-lt"/>
                          <a:ea typeface="+mn-ea"/>
                          <a:cs typeface="+mn-cs"/>
                        </a:rPr>
                        <a:t>Co-Curricular Activities</a:t>
                      </a:r>
                    </a:p>
                  </a:txBody>
                  <a:tcPr/>
                </a:tc>
                <a:tc>
                  <a:txBody>
                    <a:bodyPr/>
                    <a:lstStyle/>
                    <a:p>
                      <a:pPr algn="r"/>
                      <a:r>
                        <a:rPr lang="en-US" sz="1000" dirty="0">
                          <a:solidFill>
                            <a:schemeClr val="tx1"/>
                          </a:solidFill>
                        </a:rPr>
                        <a:t>260,624</a:t>
                      </a:r>
                    </a:p>
                  </a:txBody>
                  <a:tcPr/>
                </a:tc>
                <a:tc>
                  <a:txBody>
                    <a:bodyPr/>
                    <a:lstStyle/>
                    <a:p>
                      <a:pPr algn="r"/>
                      <a:r>
                        <a:rPr lang="en-US" sz="1000" dirty="0">
                          <a:solidFill>
                            <a:schemeClr val="tx1"/>
                          </a:solidFill>
                        </a:rPr>
                        <a:t>293,710</a:t>
                      </a:r>
                    </a:p>
                  </a:txBody>
                  <a:tcPr/>
                </a:tc>
                <a:tc>
                  <a:txBody>
                    <a:bodyPr/>
                    <a:lstStyle/>
                    <a:p>
                      <a:pPr algn="ctr"/>
                      <a:r>
                        <a:rPr lang="en-US" sz="1000" dirty="0" smtClean="0">
                          <a:solidFill>
                            <a:schemeClr val="tx1"/>
                          </a:solidFill>
                        </a:rPr>
                        <a:t>12.7%</a:t>
                      </a:r>
                      <a:endParaRPr lang="en-US" sz="1000" dirty="0">
                        <a:solidFill>
                          <a:schemeClr val="tx1"/>
                        </a:solidFill>
                      </a:endParaRPr>
                    </a:p>
                  </a:txBody>
                  <a:tcPr/>
                </a:tc>
                <a:extLst>
                  <a:ext uri="{0D108BD9-81ED-4DB2-BD59-A6C34878D82A}">
                    <a16:rowId xmlns:a16="http://schemas.microsoft.com/office/drawing/2014/main" val="10016"/>
                  </a:ext>
                </a:extLst>
              </a:tr>
              <a:tr h="265956">
                <a:tc>
                  <a:txBody>
                    <a:bodyPr/>
                    <a:lstStyle/>
                    <a:p>
                      <a:pPr marL="0" algn="l" defTabSz="914400" rtl="0" eaLnBrk="1" latinLnBrk="0" hangingPunct="1"/>
                      <a:r>
                        <a:rPr lang="en-US" sz="1000" kern="1200" dirty="0">
                          <a:solidFill>
                            <a:schemeClr val="dk1"/>
                          </a:solidFill>
                          <a:latin typeface="+mn-lt"/>
                          <a:ea typeface="+mn-ea"/>
                          <a:cs typeface="+mn-cs"/>
                        </a:rPr>
                        <a:t>Interscholastic Activities</a:t>
                      </a:r>
                    </a:p>
                  </a:txBody>
                  <a:tcPr/>
                </a:tc>
                <a:tc>
                  <a:txBody>
                    <a:bodyPr/>
                    <a:lstStyle/>
                    <a:p>
                      <a:pPr algn="r"/>
                      <a:r>
                        <a:rPr lang="en-US" sz="1000" b="0" dirty="0">
                          <a:solidFill>
                            <a:schemeClr val="tx1"/>
                          </a:solidFill>
                        </a:rPr>
                        <a:t>640,155</a:t>
                      </a:r>
                    </a:p>
                  </a:txBody>
                  <a:tcPr/>
                </a:tc>
                <a:tc>
                  <a:txBody>
                    <a:bodyPr/>
                    <a:lstStyle/>
                    <a:p>
                      <a:pPr algn="r"/>
                      <a:r>
                        <a:rPr lang="en-US" sz="1000" b="0" dirty="0">
                          <a:solidFill>
                            <a:schemeClr val="tx1"/>
                          </a:solidFill>
                        </a:rPr>
                        <a:t>676,495</a:t>
                      </a:r>
                    </a:p>
                  </a:txBody>
                  <a:tcPr/>
                </a:tc>
                <a:tc>
                  <a:txBody>
                    <a:bodyPr/>
                    <a:lstStyle/>
                    <a:p>
                      <a:pPr algn="ctr"/>
                      <a:r>
                        <a:rPr lang="en-US" sz="1000" b="0" dirty="0" smtClean="0">
                          <a:solidFill>
                            <a:schemeClr val="tx1"/>
                          </a:solidFill>
                        </a:rPr>
                        <a:t>5.7%</a:t>
                      </a:r>
                      <a:endParaRPr lang="en-US" sz="1000" b="0" dirty="0">
                        <a:solidFill>
                          <a:schemeClr val="tx1"/>
                        </a:solidFill>
                      </a:endParaRPr>
                    </a:p>
                  </a:txBody>
                  <a:tcPr/>
                </a:tc>
                <a:extLst>
                  <a:ext uri="{0D108BD9-81ED-4DB2-BD59-A6C34878D82A}">
                    <a16:rowId xmlns:a16="http://schemas.microsoft.com/office/drawing/2014/main" val="10017"/>
                  </a:ext>
                </a:extLst>
              </a:tr>
              <a:tr h="421912">
                <a:tc>
                  <a:txBody>
                    <a:bodyPr/>
                    <a:lstStyle/>
                    <a:p>
                      <a:pPr marL="0" algn="l" defTabSz="914400" rtl="0" eaLnBrk="1" latinLnBrk="0" hangingPunct="1"/>
                      <a:r>
                        <a:rPr lang="en-US" sz="1000" b="1" kern="1200" dirty="0">
                          <a:solidFill>
                            <a:schemeClr val="dk1"/>
                          </a:solidFill>
                          <a:latin typeface="+mn-lt"/>
                          <a:ea typeface="+mn-ea"/>
                          <a:cs typeface="+mn-cs"/>
                        </a:rPr>
                        <a:t>TOTAL INSTRUCTION</a:t>
                      </a:r>
                    </a:p>
                  </a:txBody>
                  <a:tcPr/>
                </a:tc>
                <a:tc>
                  <a:txBody>
                    <a:bodyPr/>
                    <a:lstStyle/>
                    <a:p>
                      <a:pPr algn="r"/>
                      <a:r>
                        <a:rPr lang="en-US" sz="1000" b="1" dirty="0">
                          <a:solidFill>
                            <a:schemeClr val="tx1"/>
                          </a:solidFill>
                        </a:rPr>
                        <a:t>$17,840,658</a:t>
                      </a:r>
                    </a:p>
                  </a:txBody>
                  <a:tcPr/>
                </a:tc>
                <a:tc>
                  <a:txBody>
                    <a:bodyPr/>
                    <a:lstStyle/>
                    <a:p>
                      <a:pPr algn="r"/>
                      <a:r>
                        <a:rPr lang="en-US" sz="1000" b="1" dirty="0">
                          <a:solidFill>
                            <a:schemeClr val="tx1"/>
                          </a:solidFill>
                        </a:rPr>
                        <a:t>$19,089,434</a:t>
                      </a:r>
                    </a:p>
                  </a:txBody>
                  <a:tcPr/>
                </a:tc>
                <a:tc>
                  <a:txBody>
                    <a:bodyPr/>
                    <a:lstStyle/>
                    <a:p>
                      <a:pPr algn="ctr"/>
                      <a:r>
                        <a:rPr lang="en-US" sz="1000" b="1" dirty="0" smtClean="0">
                          <a:solidFill>
                            <a:schemeClr val="tx1"/>
                          </a:solidFill>
                        </a:rPr>
                        <a:t>7.0%</a:t>
                      </a:r>
                      <a:endParaRPr lang="en-US" sz="1000" b="1" dirty="0">
                        <a:solidFill>
                          <a:schemeClr val="tx1"/>
                        </a:solidFill>
                      </a:endParaRPr>
                    </a:p>
                  </a:txBody>
                  <a:tcPr/>
                </a:tc>
                <a:extLst>
                  <a:ext uri="{0D108BD9-81ED-4DB2-BD59-A6C34878D82A}">
                    <a16:rowId xmlns:a16="http://schemas.microsoft.com/office/drawing/2014/main" val="3597615849"/>
                  </a:ext>
                </a:extLst>
              </a:tr>
            </a:tbl>
          </a:graphicData>
        </a:graphic>
      </p:graphicFrame>
      <p:sp>
        <p:nvSpPr>
          <p:cNvPr id="4" name="TextBox 3"/>
          <p:cNvSpPr txBox="1"/>
          <p:nvPr/>
        </p:nvSpPr>
        <p:spPr>
          <a:xfrm>
            <a:off x="914400" y="152400"/>
            <a:ext cx="7086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chemeClr val="tx1"/>
                </a:solidFill>
                <a:latin typeface="Palatino Linotype" panose="02040502050505030304" pitchFamily="18" charset="0"/>
              </a:rPr>
              <a:t>Proposed Budget </a:t>
            </a:r>
            <a:r>
              <a:rPr lang="en-US" b="1" dirty="0" smtClean="0">
                <a:solidFill>
                  <a:schemeClr val="tx1"/>
                </a:solidFill>
                <a:latin typeface="Palatino Linotype" panose="02040502050505030304" pitchFamily="18" charset="0"/>
              </a:rPr>
              <a:t>#2 by </a:t>
            </a:r>
            <a:r>
              <a:rPr lang="en-US" b="1" dirty="0">
                <a:solidFill>
                  <a:schemeClr val="tx1"/>
                </a:solidFill>
                <a:latin typeface="Palatino Linotype" panose="02040502050505030304" pitchFamily="18" charset="0"/>
              </a:rPr>
              <a:t>Function – INSTRUCTIONAL SUPPORT</a:t>
            </a:r>
          </a:p>
        </p:txBody>
      </p:sp>
      <p:cxnSp>
        <p:nvCxnSpPr>
          <p:cNvPr id="14" name="Straight Arrow Connector 13"/>
          <p:cNvCxnSpPr>
            <a:stCxn id="25" idx="1"/>
          </p:cNvCxnSpPr>
          <p:nvPr/>
        </p:nvCxnSpPr>
        <p:spPr>
          <a:xfrm flipH="1">
            <a:off x="6773371" y="2567334"/>
            <a:ext cx="537990" cy="122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1361" y="2351890"/>
            <a:ext cx="1664053" cy="430887"/>
          </a:xfrm>
          <a:prstGeom prst="rect">
            <a:avLst/>
          </a:prstGeom>
          <a:noFill/>
          <a:ln>
            <a:noFill/>
          </a:ln>
        </p:spPr>
        <p:txBody>
          <a:bodyPr wrap="square" rtlCol="0">
            <a:spAutoFit/>
          </a:bodyPr>
          <a:lstStyle/>
          <a:p>
            <a:r>
              <a:rPr lang="en-US" sz="1100" dirty="0"/>
              <a:t>Increased student services</a:t>
            </a:r>
          </a:p>
        </p:txBody>
      </p:sp>
      <p:cxnSp>
        <p:nvCxnSpPr>
          <p:cNvPr id="43" name="Straight Arrow Connector 42"/>
          <p:cNvCxnSpPr>
            <a:stCxn id="47" idx="1"/>
          </p:cNvCxnSpPr>
          <p:nvPr/>
        </p:nvCxnSpPr>
        <p:spPr>
          <a:xfrm flipH="1" flipV="1">
            <a:off x="6720522" y="3230880"/>
            <a:ext cx="594678" cy="63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315200" y="3078480"/>
            <a:ext cx="1419801" cy="430887"/>
          </a:xfrm>
          <a:prstGeom prst="rect">
            <a:avLst/>
          </a:prstGeom>
          <a:noFill/>
          <a:ln>
            <a:noFill/>
          </a:ln>
        </p:spPr>
        <p:txBody>
          <a:bodyPr wrap="square" rtlCol="0">
            <a:spAutoFit/>
          </a:bodyPr>
          <a:lstStyle/>
          <a:p>
            <a:r>
              <a:rPr lang="en-US" sz="1100" dirty="0"/>
              <a:t>Additional student participation</a:t>
            </a:r>
          </a:p>
        </p:txBody>
      </p:sp>
      <p:cxnSp>
        <p:nvCxnSpPr>
          <p:cNvPr id="17" name="Straight Arrow Connector 16"/>
          <p:cNvCxnSpPr>
            <a:stCxn id="5" idx="1"/>
          </p:cNvCxnSpPr>
          <p:nvPr/>
        </p:nvCxnSpPr>
        <p:spPr>
          <a:xfrm flipH="1">
            <a:off x="6720522" y="1482410"/>
            <a:ext cx="547680" cy="15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68202" y="1182328"/>
            <a:ext cx="1620205" cy="600164"/>
          </a:xfrm>
          <a:prstGeom prst="rect">
            <a:avLst/>
          </a:prstGeom>
          <a:noFill/>
          <a:ln>
            <a:noFill/>
          </a:ln>
        </p:spPr>
        <p:txBody>
          <a:bodyPr wrap="square" rtlCol="0">
            <a:spAutoFit/>
          </a:bodyPr>
          <a:lstStyle/>
          <a:p>
            <a:r>
              <a:rPr lang="en-US" sz="1100" dirty="0"/>
              <a:t>Reduction of 1 clerical position at Elbridge Elementary</a:t>
            </a:r>
          </a:p>
        </p:txBody>
      </p:sp>
      <p:sp>
        <p:nvSpPr>
          <p:cNvPr id="23" name="TextBox 22"/>
          <p:cNvSpPr txBox="1"/>
          <p:nvPr/>
        </p:nvSpPr>
        <p:spPr>
          <a:xfrm>
            <a:off x="7268202" y="5337963"/>
            <a:ext cx="1664053" cy="430887"/>
          </a:xfrm>
          <a:prstGeom prst="rect">
            <a:avLst/>
          </a:prstGeom>
          <a:noFill/>
          <a:ln>
            <a:noFill/>
          </a:ln>
        </p:spPr>
        <p:txBody>
          <a:bodyPr wrap="square" rtlCol="0">
            <a:spAutoFit/>
          </a:bodyPr>
          <a:lstStyle/>
          <a:p>
            <a:r>
              <a:rPr lang="en-US" sz="1100" dirty="0"/>
              <a:t>Marching band &amp; athletic supplies</a:t>
            </a:r>
          </a:p>
        </p:txBody>
      </p:sp>
      <p:cxnSp>
        <p:nvCxnSpPr>
          <p:cNvPr id="16" name="Straight Arrow Connector 15"/>
          <p:cNvCxnSpPr>
            <a:stCxn id="23" idx="1"/>
          </p:cNvCxnSpPr>
          <p:nvPr/>
        </p:nvCxnSpPr>
        <p:spPr>
          <a:xfrm flipH="1" flipV="1">
            <a:off x="6706426" y="5456788"/>
            <a:ext cx="561776" cy="96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200" y="3957470"/>
            <a:ext cx="1607366" cy="430887"/>
          </a:xfrm>
          <a:prstGeom prst="rect">
            <a:avLst/>
          </a:prstGeom>
          <a:noFill/>
          <a:ln>
            <a:noFill/>
          </a:ln>
        </p:spPr>
        <p:txBody>
          <a:bodyPr wrap="square" rtlCol="0">
            <a:spAutoFit/>
          </a:bodyPr>
          <a:lstStyle/>
          <a:p>
            <a:r>
              <a:rPr lang="en-US" sz="1100" dirty="0"/>
              <a:t>Addition of Engagement Specialist</a:t>
            </a:r>
          </a:p>
        </p:txBody>
      </p:sp>
      <p:cxnSp>
        <p:nvCxnSpPr>
          <p:cNvPr id="21" name="Straight Arrow Connector 20"/>
          <p:cNvCxnSpPr>
            <a:stCxn id="20" idx="1"/>
          </p:cNvCxnSpPr>
          <p:nvPr/>
        </p:nvCxnSpPr>
        <p:spPr>
          <a:xfrm flipH="1">
            <a:off x="6720522" y="4172914"/>
            <a:ext cx="594678" cy="200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11361" y="4517970"/>
            <a:ext cx="1664053" cy="769441"/>
          </a:xfrm>
          <a:prstGeom prst="rect">
            <a:avLst/>
          </a:prstGeom>
          <a:noFill/>
          <a:ln>
            <a:noFill/>
          </a:ln>
        </p:spPr>
        <p:txBody>
          <a:bodyPr wrap="square" rtlCol="0">
            <a:spAutoFit/>
          </a:bodyPr>
          <a:lstStyle/>
          <a:p>
            <a:r>
              <a:rPr lang="en-US" sz="1100" dirty="0"/>
              <a:t>Reduction of county social worker partnership &amp; </a:t>
            </a:r>
            <a:r>
              <a:rPr lang="en-US" sz="1100" dirty="0" smtClean="0"/>
              <a:t>hiring new </a:t>
            </a:r>
            <a:r>
              <a:rPr lang="en-US" sz="1100" dirty="0"/>
              <a:t>school psychologist</a:t>
            </a:r>
          </a:p>
        </p:txBody>
      </p:sp>
      <p:cxnSp>
        <p:nvCxnSpPr>
          <p:cNvPr id="18" name="Straight Arrow Connector 17"/>
          <p:cNvCxnSpPr>
            <a:stCxn id="15" idx="1"/>
          </p:cNvCxnSpPr>
          <p:nvPr/>
        </p:nvCxnSpPr>
        <p:spPr>
          <a:xfrm flipH="1" flipV="1">
            <a:off x="6706427" y="4852675"/>
            <a:ext cx="604934" cy="50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15" idx="1"/>
          </p:cNvCxnSpPr>
          <p:nvPr/>
        </p:nvCxnSpPr>
        <p:spPr>
          <a:xfrm flipH="1">
            <a:off x="6773371" y="4902691"/>
            <a:ext cx="537990" cy="202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484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7" grpId="0"/>
      <p:bldP spid="5" grpId="0"/>
      <p:bldP spid="23" grpId="0"/>
      <p:bldP spid="2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9096635"/>
              </p:ext>
            </p:extLst>
          </p:nvPr>
        </p:nvGraphicFramePr>
        <p:xfrm>
          <a:off x="228600" y="920364"/>
          <a:ext cx="7086600" cy="5885095"/>
        </p:xfrm>
        <a:graphic>
          <a:graphicData uri="http://schemas.openxmlformats.org/drawingml/2006/table">
            <a:tbl>
              <a:tblPr firstRow="1" bandRow="1">
                <a:tableStyleId>{5C22544A-7EE6-4342-B048-85BDC9FD1C3A}</a:tableStyleId>
              </a:tblPr>
              <a:tblGrid>
                <a:gridCol w="2133599">
                  <a:extLst>
                    <a:ext uri="{9D8B030D-6E8A-4147-A177-3AD203B41FA5}">
                      <a16:colId xmlns:a16="http://schemas.microsoft.com/office/drawing/2014/main" val="20000"/>
                    </a:ext>
                  </a:extLst>
                </a:gridCol>
                <a:gridCol w="1434533">
                  <a:extLst>
                    <a:ext uri="{9D8B030D-6E8A-4147-A177-3AD203B41FA5}">
                      <a16:colId xmlns:a16="http://schemas.microsoft.com/office/drawing/2014/main" val="20001"/>
                    </a:ext>
                  </a:extLst>
                </a:gridCol>
                <a:gridCol w="1759234">
                  <a:extLst>
                    <a:ext uri="{9D8B030D-6E8A-4147-A177-3AD203B41FA5}">
                      <a16:colId xmlns:a16="http://schemas.microsoft.com/office/drawing/2014/main" val="20002"/>
                    </a:ext>
                  </a:extLst>
                </a:gridCol>
                <a:gridCol w="1759234">
                  <a:extLst>
                    <a:ext uri="{9D8B030D-6E8A-4147-A177-3AD203B41FA5}">
                      <a16:colId xmlns:a16="http://schemas.microsoft.com/office/drawing/2014/main" val="20003"/>
                    </a:ext>
                  </a:extLst>
                </a:gridCol>
              </a:tblGrid>
              <a:tr h="427390">
                <a:tc>
                  <a:txBody>
                    <a:bodyPr/>
                    <a:lstStyle/>
                    <a:p>
                      <a:pPr algn="ctr"/>
                      <a:r>
                        <a:rPr lang="en-US" sz="1200" dirty="0"/>
                        <a:t>Function</a:t>
                      </a:r>
                    </a:p>
                  </a:txBody>
                  <a:tcPr/>
                </a:tc>
                <a:tc>
                  <a:txBody>
                    <a:bodyPr/>
                    <a:lstStyle/>
                    <a:p>
                      <a:pPr algn="ctr"/>
                      <a:r>
                        <a:rPr lang="en-US" sz="1200" dirty="0"/>
                        <a:t>2024-25</a:t>
                      </a:r>
                      <a:r>
                        <a:rPr lang="en-US" sz="1200" baseline="0" dirty="0"/>
                        <a:t> </a:t>
                      </a:r>
                    </a:p>
                    <a:p>
                      <a:pPr algn="ctr"/>
                      <a:r>
                        <a:rPr lang="en-US" sz="1200" dirty="0"/>
                        <a:t>Budget</a:t>
                      </a:r>
                    </a:p>
                  </a:txBody>
                  <a:tcPr/>
                </a:tc>
                <a:tc>
                  <a:txBody>
                    <a:bodyPr/>
                    <a:lstStyle/>
                    <a:p>
                      <a:pPr algn="ctr"/>
                      <a:r>
                        <a:rPr lang="en-US" sz="1200" dirty="0"/>
                        <a:t>2025-26</a:t>
                      </a:r>
                    </a:p>
                    <a:p>
                      <a:pPr algn="ctr"/>
                      <a:r>
                        <a:rPr lang="en-US" sz="1200" dirty="0" smtClean="0"/>
                        <a:t>Proposed #2</a:t>
                      </a:r>
                      <a:endParaRPr lang="en-US" sz="1200" dirty="0"/>
                    </a:p>
                  </a:txBody>
                  <a:tcPr/>
                </a:tc>
                <a:tc>
                  <a:txBody>
                    <a:bodyPr/>
                    <a:lstStyle/>
                    <a:p>
                      <a:pPr algn="ctr"/>
                      <a:r>
                        <a:rPr lang="en-US" sz="1200" dirty="0"/>
                        <a:t>%</a:t>
                      </a:r>
                      <a:r>
                        <a:rPr lang="en-US" sz="1200" baseline="0" dirty="0"/>
                        <a:t> Increase/</a:t>
                      </a:r>
                    </a:p>
                    <a:p>
                      <a:pPr algn="ctr"/>
                      <a:r>
                        <a:rPr lang="en-US" sz="1200" baseline="0" dirty="0"/>
                        <a:t>(Decrease)</a:t>
                      </a:r>
                      <a:endParaRPr lang="en-US" sz="1200" dirty="0"/>
                    </a:p>
                  </a:txBody>
                  <a:tcPr/>
                </a:tc>
                <a:extLst>
                  <a:ext uri="{0D108BD9-81ED-4DB2-BD59-A6C34878D82A}">
                    <a16:rowId xmlns:a16="http://schemas.microsoft.com/office/drawing/2014/main" val="10000"/>
                  </a:ext>
                </a:extLst>
              </a:tr>
              <a:tr h="199490">
                <a:tc>
                  <a:txBody>
                    <a:bodyPr/>
                    <a:lstStyle/>
                    <a:p>
                      <a:pPr marL="0" algn="l" defTabSz="914400" rtl="0" eaLnBrk="1" latinLnBrk="0" hangingPunct="1"/>
                      <a:r>
                        <a:rPr lang="en-US" sz="1000" kern="1200" dirty="0">
                          <a:solidFill>
                            <a:schemeClr val="dk1"/>
                          </a:solidFill>
                          <a:latin typeface="+mn-lt"/>
                          <a:ea typeface="+mn-ea"/>
                          <a:cs typeface="+mn-cs"/>
                        </a:rPr>
                        <a:t>District Transportation</a:t>
                      </a:r>
                    </a:p>
                  </a:txBody>
                  <a:tcPr/>
                </a:tc>
                <a:tc>
                  <a:txBody>
                    <a:bodyPr/>
                    <a:lstStyle/>
                    <a:p>
                      <a:pPr algn="r"/>
                      <a:r>
                        <a:rPr lang="en-US" sz="1000" b="0" dirty="0">
                          <a:solidFill>
                            <a:schemeClr val="tx1"/>
                          </a:solidFill>
                        </a:rPr>
                        <a:t>$3,234,750</a:t>
                      </a:r>
                    </a:p>
                  </a:txBody>
                  <a:tcPr/>
                </a:tc>
                <a:tc>
                  <a:txBody>
                    <a:bodyPr/>
                    <a:lstStyle/>
                    <a:p>
                      <a:pPr algn="r"/>
                      <a:r>
                        <a:rPr lang="en-US" sz="1000" b="0" dirty="0">
                          <a:solidFill>
                            <a:schemeClr val="tx1"/>
                          </a:solidFill>
                        </a:rPr>
                        <a:t>$</a:t>
                      </a:r>
                      <a:r>
                        <a:rPr lang="en-US" sz="1000" b="0" dirty="0" smtClean="0">
                          <a:solidFill>
                            <a:schemeClr val="tx1"/>
                          </a:solidFill>
                        </a:rPr>
                        <a:t>3,308,932</a:t>
                      </a:r>
                      <a:endParaRPr lang="en-US" sz="1000" b="0" dirty="0">
                        <a:solidFill>
                          <a:schemeClr val="tx1"/>
                        </a:solidFill>
                      </a:endParaRPr>
                    </a:p>
                  </a:txBody>
                  <a:tcPr>
                    <a:solidFill>
                      <a:srgbClr val="FFFF00"/>
                    </a:solidFill>
                  </a:tcPr>
                </a:tc>
                <a:tc>
                  <a:txBody>
                    <a:bodyPr/>
                    <a:lstStyle/>
                    <a:p>
                      <a:pPr algn="ctr"/>
                      <a:r>
                        <a:rPr lang="en-US" sz="1000" dirty="0" smtClean="0">
                          <a:solidFill>
                            <a:schemeClr val="tx1"/>
                          </a:solidFill>
                        </a:rPr>
                        <a:t>2.3%</a:t>
                      </a:r>
                      <a:endParaRPr lang="en-US" sz="1000" dirty="0">
                        <a:solidFill>
                          <a:schemeClr val="tx1"/>
                        </a:solidFill>
                      </a:endParaRPr>
                    </a:p>
                  </a:txBody>
                  <a:tcPr>
                    <a:solidFill>
                      <a:srgbClr val="FFFF00"/>
                    </a:solidFill>
                  </a:tcPr>
                </a:tc>
                <a:extLst>
                  <a:ext uri="{0D108BD9-81ED-4DB2-BD59-A6C34878D82A}">
                    <a16:rowId xmlns:a16="http://schemas.microsoft.com/office/drawing/2014/main" val="10001"/>
                  </a:ext>
                </a:extLst>
              </a:tr>
              <a:tr h="0">
                <a:tc>
                  <a:txBody>
                    <a:bodyPr/>
                    <a:lstStyle/>
                    <a:p>
                      <a:pPr marL="0" algn="l" defTabSz="914400" rtl="0" eaLnBrk="1" latinLnBrk="0" hangingPunct="1"/>
                      <a:r>
                        <a:rPr lang="en-US" sz="1000" kern="1200" dirty="0">
                          <a:solidFill>
                            <a:schemeClr val="dk1"/>
                          </a:solidFill>
                          <a:latin typeface="+mn-lt"/>
                          <a:ea typeface="+mn-ea"/>
                          <a:cs typeface="+mn-cs"/>
                        </a:rPr>
                        <a:t>Garage Building</a:t>
                      </a:r>
                    </a:p>
                  </a:txBody>
                  <a:tcPr/>
                </a:tc>
                <a:tc>
                  <a:txBody>
                    <a:bodyPr/>
                    <a:lstStyle/>
                    <a:p>
                      <a:pPr algn="r"/>
                      <a:r>
                        <a:rPr lang="en-US" sz="1000" b="0" dirty="0">
                          <a:solidFill>
                            <a:schemeClr val="tx1"/>
                          </a:solidFill>
                        </a:rPr>
                        <a:t>160,125</a:t>
                      </a:r>
                    </a:p>
                  </a:txBody>
                  <a:tcPr/>
                </a:tc>
                <a:tc>
                  <a:txBody>
                    <a:bodyPr/>
                    <a:lstStyle/>
                    <a:p>
                      <a:pPr algn="r"/>
                      <a:r>
                        <a:rPr lang="en-US" sz="1000" b="0" dirty="0">
                          <a:solidFill>
                            <a:schemeClr val="tx1"/>
                          </a:solidFill>
                        </a:rPr>
                        <a:t>328,175</a:t>
                      </a:r>
                    </a:p>
                  </a:txBody>
                  <a:tcPr/>
                </a:tc>
                <a:tc>
                  <a:txBody>
                    <a:bodyPr/>
                    <a:lstStyle/>
                    <a:p>
                      <a:pPr algn="ctr"/>
                      <a:r>
                        <a:rPr lang="en-US" sz="1000" dirty="0" smtClean="0">
                          <a:solidFill>
                            <a:schemeClr val="tx1"/>
                          </a:solidFill>
                        </a:rPr>
                        <a:t>104.9%</a:t>
                      </a:r>
                      <a:endParaRPr lang="en-US" sz="1000" dirty="0">
                        <a:solidFill>
                          <a:schemeClr val="tx1"/>
                        </a:solidFill>
                      </a:endParaRPr>
                    </a:p>
                  </a:txBody>
                  <a:tcPr/>
                </a:tc>
                <a:extLst>
                  <a:ext uri="{0D108BD9-81ED-4DB2-BD59-A6C34878D82A}">
                    <a16:rowId xmlns:a16="http://schemas.microsoft.com/office/drawing/2014/main" val="10002"/>
                  </a:ext>
                </a:extLst>
              </a:tr>
              <a:tr h="226136">
                <a:tc>
                  <a:txBody>
                    <a:bodyPr/>
                    <a:lstStyle/>
                    <a:p>
                      <a:pPr marL="0" algn="l" defTabSz="914400" rtl="0" eaLnBrk="1" latinLnBrk="0" hangingPunct="1"/>
                      <a:r>
                        <a:rPr lang="en-US" sz="1000" kern="1200" dirty="0">
                          <a:solidFill>
                            <a:schemeClr val="dk1"/>
                          </a:solidFill>
                          <a:latin typeface="+mn-lt"/>
                          <a:ea typeface="+mn-ea"/>
                          <a:cs typeface="+mn-cs"/>
                        </a:rPr>
                        <a:t>Transportation from BOCES</a:t>
                      </a:r>
                    </a:p>
                  </a:txBody>
                  <a:tcPr/>
                </a:tc>
                <a:tc>
                  <a:txBody>
                    <a:bodyPr/>
                    <a:lstStyle/>
                    <a:p>
                      <a:pPr algn="r"/>
                      <a:r>
                        <a:rPr lang="en-US" sz="1000" b="0" dirty="0">
                          <a:solidFill>
                            <a:schemeClr val="tx1"/>
                          </a:solidFill>
                        </a:rPr>
                        <a:t>20,600</a:t>
                      </a:r>
                    </a:p>
                  </a:txBody>
                  <a:tcPr/>
                </a:tc>
                <a:tc>
                  <a:txBody>
                    <a:bodyPr/>
                    <a:lstStyle/>
                    <a:p>
                      <a:pPr algn="r"/>
                      <a:r>
                        <a:rPr lang="en-US" sz="1000" b="0" dirty="0">
                          <a:solidFill>
                            <a:schemeClr val="tx1"/>
                          </a:solidFill>
                        </a:rPr>
                        <a:t>21,116</a:t>
                      </a:r>
                    </a:p>
                  </a:txBody>
                  <a:tcPr/>
                </a:tc>
                <a:tc>
                  <a:txBody>
                    <a:bodyPr/>
                    <a:lstStyle/>
                    <a:p>
                      <a:pPr algn="ctr"/>
                      <a:r>
                        <a:rPr lang="en-US" sz="1000" dirty="0" smtClean="0">
                          <a:solidFill>
                            <a:schemeClr val="tx1"/>
                          </a:solidFill>
                        </a:rPr>
                        <a:t>2.5%</a:t>
                      </a:r>
                      <a:endParaRPr lang="en-US" sz="1000" dirty="0">
                        <a:solidFill>
                          <a:schemeClr val="tx1"/>
                        </a:solidFill>
                      </a:endParaRPr>
                    </a:p>
                  </a:txBody>
                  <a:tcPr/>
                </a:tc>
                <a:extLst>
                  <a:ext uri="{0D108BD9-81ED-4DB2-BD59-A6C34878D82A}">
                    <a16:rowId xmlns:a16="http://schemas.microsoft.com/office/drawing/2014/main" val="10004"/>
                  </a:ext>
                </a:extLst>
              </a:tr>
              <a:tr h="153770">
                <a:tc>
                  <a:txBody>
                    <a:bodyPr/>
                    <a:lstStyle/>
                    <a:p>
                      <a:pPr marL="0" algn="l" defTabSz="914400" rtl="0" eaLnBrk="1" latinLnBrk="0" hangingPunct="1"/>
                      <a:r>
                        <a:rPr lang="en-US" sz="1000" b="1" kern="1200" baseline="0" dirty="0">
                          <a:solidFill>
                            <a:schemeClr val="dk1"/>
                          </a:solidFill>
                          <a:latin typeface="+mn-lt"/>
                          <a:ea typeface="+mn-ea"/>
                          <a:cs typeface="+mn-cs"/>
                        </a:rPr>
                        <a:t>  TOTAL PUPIL TRANSPORTATION</a:t>
                      </a:r>
                      <a:endParaRPr lang="en-US" sz="1000" b="1" kern="1200" dirty="0">
                        <a:solidFill>
                          <a:schemeClr val="dk1"/>
                        </a:solidFill>
                        <a:latin typeface="+mn-lt"/>
                        <a:ea typeface="+mn-ea"/>
                        <a:cs typeface="+mn-cs"/>
                      </a:endParaRPr>
                    </a:p>
                  </a:txBody>
                  <a:tcPr/>
                </a:tc>
                <a:tc>
                  <a:txBody>
                    <a:bodyPr/>
                    <a:lstStyle/>
                    <a:p>
                      <a:pPr algn="r"/>
                      <a:r>
                        <a:rPr lang="en-US" sz="1000" b="1" dirty="0">
                          <a:solidFill>
                            <a:schemeClr val="tx1"/>
                          </a:solidFill>
                        </a:rPr>
                        <a:t>3,415,475</a:t>
                      </a:r>
                    </a:p>
                  </a:txBody>
                  <a:tcPr/>
                </a:tc>
                <a:tc>
                  <a:txBody>
                    <a:bodyPr/>
                    <a:lstStyle/>
                    <a:p>
                      <a:pPr algn="r"/>
                      <a:r>
                        <a:rPr lang="en-US" sz="1000" b="1" dirty="0" smtClean="0">
                          <a:solidFill>
                            <a:schemeClr val="tx1"/>
                          </a:solidFill>
                        </a:rPr>
                        <a:t>3,658,223</a:t>
                      </a:r>
                      <a:endParaRPr lang="en-US" sz="1000" b="1" dirty="0">
                        <a:solidFill>
                          <a:schemeClr val="tx1"/>
                        </a:solidFill>
                      </a:endParaRPr>
                    </a:p>
                  </a:txBody>
                  <a:tcPr>
                    <a:solidFill>
                      <a:srgbClr val="FFFF00"/>
                    </a:solidFill>
                  </a:tcPr>
                </a:tc>
                <a:tc>
                  <a:txBody>
                    <a:bodyPr/>
                    <a:lstStyle/>
                    <a:p>
                      <a:pPr algn="ctr"/>
                      <a:r>
                        <a:rPr lang="en-US" sz="1000" b="1" dirty="0" smtClean="0">
                          <a:solidFill>
                            <a:schemeClr val="tx1"/>
                          </a:solidFill>
                        </a:rPr>
                        <a:t>7.1%</a:t>
                      </a:r>
                      <a:endParaRPr lang="en-US" sz="1000" b="1" dirty="0">
                        <a:solidFill>
                          <a:schemeClr val="tx1"/>
                        </a:solidFill>
                      </a:endParaRPr>
                    </a:p>
                  </a:txBody>
                  <a:tcPr>
                    <a:solidFill>
                      <a:srgbClr val="FFFF00"/>
                    </a:solidFill>
                  </a:tcPr>
                </a:tc>
                <a:extLst>
                  <a:ext uri="{0D108BD9-81ED-4DB2-BD59-A6C34878D82A}">
                    <a16:rowId xmlns:a16="http://schemas.microsoft.com/office/drawing/2014/main" val="10005"/>
                  </a:ext>
                </a:extLst>
              </a:tr>
              <a:tr h="235771">
                <a:tc>
                  <a:txBody>
                    <a:bodyPr/>
                    <a:lstStyle/>
                    <a:p>
                      <a:pPr marL="0" algn="l" defTabSz="914400" rtl="0" eaLnBrk="1" latinLnBrk="0" hangingPunct="1"/>
                      <a:r>
                        <a:rPr lang="en-US" sz="1000" kern="1200" dirty="0">
                          <a:solidFill>
                            <a:schemeClr val="dk1"/>
                          </a:solidFill>
                          <a:latin typeface="+mn-lt"/>
                          <a:ea typeface="+mn-ea"/>
                          <a:cs typeface="+mn-cs"/>
                        </a:rPr>
                        <a:t>Community</a:t>
                      </a:r>
                      <a:r>
                        <a:rPr lang="en-US" sz="1000" kern="1200" baseline="0" dirty="0">
                          <a:solidFill>
                            <a:schemeClr val="dk1"/>
                          </a:solidFill>
                          <a:latin typeface="+mn-lt"/>
                          <a:ea typeface="+mn-ea"/>
                          <a:cs typeface="+mn-cs"/>
                        </a:rPr>
                        <a:t> Service</a:t>
                      </a:r>
                      <a:endParaRPr lang="en-US" sz="1000" kern="1200" dirty="0">
                        <a:solidFill>
                          <a:schemeClr val="dk1"/>
                        </a:solidFill>
                        <a:latin typeface="+mn-lt"/>
                        <a:ea typeface="+mn-ea"/>
                        <a:cs typeface="+mn-cs"/>
                      </a:endParaRPr>
                    </a:p>
                  </a:txBody>
                  <a:tcPr/>
                </a:tc>
                <a:tc>
                  <a:txBody>
                    <a:bodyPr/>
                    <a:lstStyle/>
                    <a:p>
                      <a:pPr algn="r"/>
                      <a:r>
                        <a:rPr lang="en-US" sz="1000" b="0" dirty="0">
                          <a:solidFill>
                            <a:schemeClr val="tx1"/>
                          </a:solidFill>
                        </a:rPr>
                        <a:t>33,400</a:t>
                      </a:r>
                    </a:p>
                  </a:txBody>
                  <a:tcPr/>
                </a:tc>
                <a:tc>
                  <a:txBody>
                    <a:bodyPr/>
                    <a:lstStyle/>
                    <a:p>
                      <a:pPr algn="r"/>
                      <a:r>
                        <a:rPr lang="en-US" sz="1000" b="0" dirty="0">
                          <a:solidFill>
                            <a:schemeClr val="tx1"/>
                          </a:solidFill>
                        </a:rPr>
                        <a:t>36,000</a:t>
                      </a:r>
                    </a:p>
                  </a:txBody>
                  <a:tcPr/>
                </a:tc>
                <a:tc>
                  <a:txBody>
                    <a:bodyPr/>
                    <a:lstStyle/>
                    <a:p>
                      <a:pPr algn="ctr"/>
                      <a:r>
                        <a:rPr lang="en-US" sz="1000" dirty="0" smtClean="0">
                          <a:solidFill>
                            <a:schemeClr val="tx1"/>
                          </a:solidFill>
                        </a:rPr>
                        <a:t>7.8%</a:t>
                      </a:r>
                      <a:endParaRPr lang="en-US" sz="1000" dirty="0">
                        <a:solidFill>
                          <a:schemeClr val="tx1"/>
                        </a:solidFill>
                      </a:endParaRPr>
                    </a:p>
                  </a:txBody>
                  <a:tcPr/>
                </a:tc>
                <a:extLst>
                  <a:ext uri="{0D108BD9-81ED-4DB2-BD59-A6C34878D82A}">
                    <a16:rowId xmlns:a16="http://schemas.microsoft.com/office/drawing/2014/main" val="10006"/>
                  </a:ext>
                </a:extLst>
              </a:tr>
              <a:tr h="246295">
                <a:tc>
                  <a:txBody>
                    <a:bodyPr/>
                    <a:lstStyle/>
                    <a:p>
                      <a:pPr marL="0" algn="l" defTabSz="914400" rtl="0" eaLnBrk="1" latinLnBrk="0" hangingPunct="1"/>
                      <a:r>
                        <a:rPr lang="en-US" sz="1000" b="1" kern="1200" dirty="0">
                          <a:solidFill>
                            <a:schemeClr val="dk1"/>
                          </a:solidFill>
                          <a:latin typeface="+mn-lt"/>
                          <a:ea typeface="+mn-ea"/>
                          <a:cs typeface="+mn-cs"/>
                        </a:rPr>
                        <a:t>  TOTAL COMMUNITY</a:t>
                      </a:r>
                      <a:r>
                        <a:rPr lang="en-US" sz="1000" b="1" kern="1200" baseline="0" dirty="0">
                          <a:solidFill>
                            <a:schemeClr val="dk1"/>
                          </a:solidFill>
                          <a:latin typeface="+mn-lt"/>
                          <a:ea typeface="+mn-ea"/>
                          <a:cs typeface="+mn-cs"/>
                        </a:rPr>
                        <a:t> SERVICE</a:t>
                      </a:r>
                      <a:endParaRPr lang="en-US" sz="1000" b="1" kern="1200" dirty="0">
                        <a:solidFill>
                          <a:schemeClr val="dk1"/>
                        </a:solidFill>
                        <a:latin typeface="+mn-lt"/>
                        <a:ea typeface="+mn-ea"/>
                        <a:cs typeface="+mn-cs"/>
                      </a:endParaRPr>
                    </a:p>
                  </a:txBody>
                  <a:tcPr/>
                </a:tc>
                <a:tc>
                  <a:txBody>
                    <a:bodyPr/>
                    <a:lstStyle/>
                    <a:p>
                      <a:pPr algn="r"/>
                      <a:r>
                        <a:rPr lang="en-US" sz="1000" b="1" dirty="0">
                          <a:solidFill>
                            <a:schemeClr val="tx1"/>
                          </a:solidFill>
                        </a:rPr>
                        <a:t>33,400</a:t>
                      </a:r>
                    </a:p>
                  </a:txBody>
                  <a:tcPr/>
                </a:tc>
                <a:tc>
                  <a:txBody>
                    <a:bodyPr/>
                    <a:lstStyle/>
                    <a:p>
                      <a:pPr algn="r"/>
                      <a:r>
                        <a:rPr lang="en-US" sz="1000" b="1" dirty="0">
                          <a:solidFill>
                            <a:schemeClr val="tx1"/>
                          </a:solidFill>
                        </a:rPr>
                        <a:t>36,000</a:t>
                      </a:r>
                    </a:p>
                  </a:txBody>
                  <a:tcPr/>
                </a:tc>
                <a:tc>
                  <a:txBody>
                    <a:bodyPr/>
                    <a:lstStyle/>
                    <a:p>
                      <a:pPr algn="ctr"/>
                      <a:r>
                        <a:rPr lang="en-US" sz="1000" b="1" dirty="0" smtClean="0">
                          <a:solidFill>
                            <a:schemeClr val="tx1"/>
                          </a:solidFill>
                        </a:rPr>
                        <a:t>7.8%</a:t>
                      </a:r>
                      <a:endParaRPr lang="en-US" sz="1000" b="1" dirty="0">
                        <a:solidFill>
                          <a:schemeClr val="tx1"/>
                        </a:solidFill>
                      </a:endParaRPr>
                    </a:p>
                  </a:txBody>
                  <a:tcPr/>
                </a:tc>
                <a:extLst>
                  <a:ext uri="{0D108BD9-81ED-4DB2-BD59-A6C34878D82A}">
                    <a16:rowId xmlns:a16="http://schemas.microsoft.com/office/drawing/2014/main" val="10007"/>
                  </a:ext>
                </a:extLst>
              </a:tr>
              <a:tr h="163143">
                <a:tc>
                  <a:txBody>
                    <a:bodyPr/>
                    <a:lstStyle/>
                    <a:p>
                      <a:pPr marL="0" algn="l" defTabSz="914400" rtl="0" eaLnBrk="1" latinLnBrk="0" hangingPunct="1"/>
                      <a:r>
                        <a:rPr lang="en-US" sz="1000" kern="1200" dirty="0">
                          <a:solidFill>
                            <a:schemeClr val="dk1"/>
                          </a:solidFill>
                          <a:latin typeface="+mn-lt"/>
                          <a:ea typeface="+mn-ea"/>
                          <a:cs typeface="+mn-cs"/>
                        </a:rPr>
                        <a:t>Employees’</a:t>
                      </a:r>
                      <a:r>
                        <a:rPr lang="en-US" sz="1000" kern="1200" baseline="0" dirty="0">
                          <a:solidFill>
                            <a:schemeClr val="dk1"/>
                          </a:solidFill>
                          <a:latin typeface="+mn-lt"/>
                          <a:ea typeface="+mn-ea"/>
                          <a:cs typeface="+mn-cs"/>
                        </a:rPr>
                        <a:t> Retirement</a:t>
                      </a:r>
                      <a:endParaRPr lang="en-US" sz="1000" kern="1200" dirty="0">
                        <a:solidFill>
                          <a:schemeClr val="dk1"/>
                        </a:solidFill>
                        <a:latin typeface="+mn-lt"/>
                        <a:ea typeface="+mn-ea"/>
                        <a:cs typeface="+mn-cs"/>
                      </a:endParaRPr>
                    </a:p>
                  </a:txBody>
                  <a:tcPr/>
                </a:tc>
                <a:tc>
                  <a:txBody>
                    <a:bodyPr/>
                    <a:lstStyle/>
                    <a:p>
                      <a:pPr algn="r"/>
                      <a:r>
                        <a:rPr lang="en-US" sz="1000" b="0" dirty="0">
                          <a:solidFill>
                            <a:schemeClr val="tx1"/>
                          </a:solidFill>
                        </a:rPr>
                        <a:t>560,595</a:t>
                      </a:r>
                    </a:p>
                  </a:txBody>
                  <a:tcPr/>
                </a:tc>
                <a:tc>
                  <a:txBody>
                    <a:bodyPr/>
                    <a:lstStyle/>
                    <a:p>
                      <a:pPr algn="r"/>
                      <a:r>
                        <a:rPr lang="en-US" sz="1000" b="0" dirty="0">
                          <a:solidFill>
                            <a:schemeClr val="tx1"/>
                          </a:solidFill>
                        </a:rPr>
                        <a:t>569,000</a:t>
                      </a:r>
                    </a:p>
                  </a:txBody>
                  <a:tcPr/>
                </a:tc>
                <a:tc>
                  <a:txBody>
                    <a:bodyPr/>
                    <a:lstStyle/>
                    <a:p>
                      <a:pPr algn="ctr"/>
                      <a:r>
                        <a:rPr lang="en-US" sz="1000" dirty="0">
                          <a:solidFill>
                            <a:schemeClr val="tx1"/>
                          </a:solidFill>
                        </a:rPr>
                        <a:t>1.5%</a:t>
                      </a:r>
                    </a:p>
                  </a:txBody>
                  <a:tcPr/>
                </a:tc>
                <a:extLst>
                  <a:ext uri="{0D108BD9-81ED-4DB2-BD59-A6C34878D82A}">
                    <a16:rowId xmlns:a16="http://schemas.microsoft.com/office/drawing/2014/main" val="10008"/>
                  </a:ext>
                </a:extLst>
              </a:tr>
              <a:tr h="149273">
                <a:tc>
                  <a:txBody>
                    <a:bodyPr/>
                    <a:lstStyle/>
                    <a:p>
                      <a:pPr marL="0" algn="l" defTabSz="914400" rtl="0" eaLnBrk="1" latinLnBrk="0" hangingPunct="1"/>
                      <a:r>
                        <a:rPr lang="en-US" sz="1000" kern="1200" dirty="0">
                          <a:solidFill>
                            <a:schemeClr val="dk1"/>
                          </a:solidFill>
                          <a:latin typeface="+mn-lt"/>
                          <a:ea typeface="+mn-ea"/>
                          <a:cs typeface="+mn-cs"/>
                        </a:rPr>
                        <a:t>Teachers’ Retirement</a:t>
                      </a:r>
                    </a:p>
                  </a:txBody>
                  <a:tcPr/>
                </a:tc>
                <a:tc>
                  <a:txBody>
                    <a:bodyPr/>
                    <a:lstStyle/>
                    <a:p>
                      <a:pPr algn="r"/>
                      <a:r>
                        <a:rPr lang="en-US" sz="1000" b="0" dirty="0">
                          <a:solidFill>
                            <a:schemeClr val="tx1"/>
                          </a:solidFill>
                        </a:rPr>
                        <a:t>1,334,000</a:t>
                      </a:r>
                    </a:p>
                  </a:txBody>
                  <a:tcPr/>
                </a:tc>
                <a:tc>
                  <a:txBody>
                    <a:bodyPr/>
                    <a:lstStyle/>
                    <a:p>
                      <a:pPr algn="r"/>
                      <a:r>
                        <a:rPr lang="en-US" sz="1000" b="0" dirty="0">
                          <a:solidFill>
                            <a:schemeClr val="tx1"/>
                          </a:solidFill>
                        </a:rPr>
                        <a:t>1,344,500</a:t>
                      </a:r>
                    </a:p>
                  </a:txBody>
                  <a:tcPr/>
                </a:tc>
                <a:tc>
                  <a:txBody>
                    <a:bodyPr/>
                    <a:lstStyle/>
                    <a:p>
                      <a:pPr algn="ctr"/>
                      <a:r>
                        <a:rPr lang="en-US" sz="1000" dirty="0">
                          <a:solidFill>
                            <a:schemeClr val="tx1"/>
                          </a:solidFill>
                        </a:rPr>
                        <a:t>0.8%</a:t>
                      </a:r>
                    </a:p>
                  </a:txBody>
                  <a:tcPr/>
                </a:tc>
                <a:extLst>
                  <a:ext uri="{0D108BD9-81ED-4DB2-BD59-A6C34878D82A}">
                    <a16:rowId xmlns:a16="http://schemas.microsoft.com/office/drawing/2014/main" val="10009"/>
                  </a:ext>
                </a:extLst>
              </a:tr>
              <a:tr h="132663">
                <a:tc>
                  <a:txBody>
                    <a:bodyPr/>
                    <a:lstStyle/>
                    <a:p>
                      <a:pPr marL="0" algn="l" defTabSz="914400" rtl="0" eaLnBrk="1" latinLnBrk="0" hangingPunct="1"/>
                      <a:r>
                        <a:rPr lang="en-US" sz="1000" kern="1200" dirty="0">
                          <a:solidFill>
                            <a:schemeClr val="dk1"/>
                          </a:solidFill>
                          <a:latin typeface="+mn-lt"/>
                          <a:ea typeface="+mn-ea"/>
                          <a:cs typeface="+mn-cs"/>
                        </a:rPr>
                        <a:t>Social Security</a:t>
                      </a:r>
                    </a:p>
                  </a:txBody>
                  <a:tcPr/>
                </a:tc>
                <a:tc>
                  <a:txBody>
                    <a:bodyPr/>
                    <a:lstStyle/>
                    <a:p>
                      <a:pPr algn="r"/>
                      <a:r>
                        <a:rPr lang="en-US" sz="1000" b="0" dirty="0" smtClean="0">
                          <a:solidFill>
                            <a:schemeClr val="tx1"/>
                          </a:solidFill>
                        </a:rPr>
                        <a:t>1,401,624</a:t>
                      </a:r>
                      <a:endParaRPr lang="en-US" sz="1000" b="0" dirty="0">
                        <a:solidFill>
                          <a:schemeClr val="tx1"/>
                        </a:solidFill>
                      </a:endParaRPr>
                    </a:p>
                  </a:txBody>
                  <a:tcPr/>
                </a:tc>
                <a:tc>
                  <a:txBody>
                    <a:bodyPr/>
                    <a:lstStyle/>
                    <a:p>
                      <a:pPr algn="r"/>
                      <a:r>
                        <a:rPr lang="en-US" sz="1000" b="0" dirty="0">
                          <a:solidFill>
                            <a:schemeClr val="tx1"/>
                          </a:solidFill>
                        </a:rPr>
                        <a:t>1,415,800</a:t>
                      </a:r>
                    </a:p>
                  </a:txBody>
                  <a:tcPr/>
                </a:tc>
                <a:tc>
                  <a:txBody>
                    <a:bodyPr/>
                    <a:lstStyle/>
                    <a:p>
                      <a:pPr algn="ctr"/>
                      <a:r>
                        <a:rPr lang="en-US" sz="1000" dirty="0">
                          <a:solidFill>
                            <a:schemeClr val="tx1"/>
                          </a:solidFill>
                        </a:rPr>
                        <a:t>1.0%</a:t>
                      </a:r>
                    </a:p>
                  </a:txBody>
                  <a:tcPr/>
                </a:tc>
                <a:extLst>
                  <a:ext uri="{0D108BD9-81ED-4DB2-BD59-A6C34878D82A}">
                    <a16:rowId xmlns:a16="http://schemas.microsoft.com/office/drawing/2014/main" val="10010"/>
                  </a:ext>
                </a:extLst>
              </a:tr>
              <a:tr h="204612">
                <a:tc>
                  <a:txBody>
                    <a:bodyPr/>
                    <a:lstStyle/>
                    <a:p>
                      <a:pPr marL="0" algn="l" defTabSz="914400" rtl="0" eaLnBrk="1" latinLnBrk="0" hangingPunct="1"/>
                      <a:r>
                        <a:rPr lang="en-US" sz="1000" kern="1200" dirty="0">
                          <a:solidFill>
                            <a:schemeClr val="dk1"/>
                          </a:solidFill>
                          <a:latin typeface="+mn-lt"/>
                          <a:ea typeface="+mn-ea"/>
                          <a:cs typeface="+mn-cs"/>
                        </a:rPr>
                        <a:t>Workers’ Compensation</a:t>
                      </a:r>
                    </a:p>
                  </a:txBody>
                  <a:tcPr/>
                </a:tc>
                <a:tc>
                  <a:txBody>
                    <a:bodyPr/>
                    <a:lstStyle/>
                    <a:p>
                      <a:pPr algn="r"/>
                      <a:r>
                        <a:rPr lang="en-US" sz="1000" b="0" dirty="0">
                          <a:solidFill>
                            <a:schemeClr val="tx1"/>
                          </a:solidFill>
                        </a:rPr>
                        <a:t>190,000</a:t>
                      </a:r>
                    </a:p>
                  </a:txBody>
                  <a:tcPr/>
                </a:tc>
                <a:tc>
                  <a:txBody>
                    <a:bodyPr/>
                    <a:lstStyle/>
                    <a:p>
                      <a:pPr algn="r"/>
                      <a:r>
                        <a:rPr lang="en-US" sz="1000" b="0" dirty="0">
                          <a:solidFill>
                            <a:schemeClr val="tx1"/>
                          </a:solidFill>
                        </a:rPr>
                        <a:t>190,000</a:t>
                      </a:r>
                    </a:p>
                  </a:txBody>
                  <a:tcPr/>
                </a:tc>
                <a:tc>
                  <a:txBody>
                    <a:bodyPr/>
                    <a:lstStyle/>
                    <a:p>
                      <a:pPr algn="ctr"/>
                      <a:r>
                        <a:rPr lang="en-US" sz="1000" dirty="0">
                          <a:solidFill>
                            <a:schemeClr val="tx1"/>
                          </a:solidFill>
                        </a:rPr>
                        <a:t>0%</a:t>
                      </a:r>
                    </a:p>
                  </a:txBody>
                  <a:tcPr/>
                </a:tc>
                <a:extLst>
                  <a:ext uri="{0D108BD9-81ED-4DB2-BD59-A6C34878D82A}">
                    <a16:rowId xmlns:a16="http://schemas.microsoft.com/office/drawing/2014/main" val="10011"/>
                  </a:ext>
                </a:extLst>
              </a:tr>
              <a:tr h="214231">
                <a:tc>
                  <a:txBody>
                    <a:bodyPr/>
                    <a:lstStyle/>
                    <a:p>
                      <a:pPr marL="0" algn="l" defTabSz="914400" rtl="0" eaLnBrk="1" latinLnBrk="0" hangingPunct="1"/>
                      <a:r>
                        <a:rPr lang="en-US" sz="1000" kern="1200" dirty="0">
                          <a:solidFill>
                            <a:schemeClr val="dk1"/>
                          </a:solidFill>
                          <a:latin typeface="+mn-lt"/>
                          <a:ea typeface="+mn-ea"/>
                          <a:cs typeface="+mn-cs"/>
                        </a:rPr>
                        <a:t>Unemployment Insurance</a:t>
                      </a:r>
                    </a:p>
                  </a:txBody>
                  <a:tcPr/>
                </a:tc>
                <a:tc>
                  <a:txBody>
                    <a:bodyPr/>
                    <a:lstStyle/>
                    <a:p>
                      <a:pPr algn="r"/>
                      <a:r>
                        <a:rPr lang="en-US" sz="1000" b="0" dirty="0">
                          <a:solidFill>
                            <a:schemeClr val="tx1"/>
                          </a:solidFill>
                        </a:rPr>
                        <a:t>35,000</a:t>
                      </a:r>
                    </a:p>
                  </a:txBody>
                  <a:tcPr/>
                </a:tc>
                <a:tc>
                  <a:txBody>
                    <a:bodyPr/>
                    <a:lstStyle/>
                    <a:p>
                      <a:pPr algn="r"/>
                      <a:r>
                        <a:rPr lang="en-US" sz="1000" b="0" dirty="0">
                          <a:solidFill>
                            <a:schemeClr val="tx1"/>
                          </a:solidFill>
                        </a:rPr>
                        <a:t>35,000</a:t>
                      </a:r>
                    </a:p>
                  </a:txBody>
                  <a:tcPr/>
                </a:tc>
                <a:tc>
                  <a:txBody>
                    <a:bodyPr/>
                    <a:lstStyle/>
                    <a:p>
                      <a:pPr algn="ctr"/>
                      <a:r>
                        <a:rPr lang="en-US" sz="1000" dirty="0">
                          <a:solidFill>
                            <a:schemeClr val="tx1"/>
                          </a:solidFill>
                        </a:rPr>
                        <a:t>0%</a:t>
                      </a:r>
                    </a:p>
                  </a:txBody>
                  <a:tcPr/>
                </a:tc>
                <a:extLst>
                  <a:ext uri="{0D108BD9-81ED-4DB2-BD59-A6C34878D82A}">
                    <a16:rowId xmlns:a16="http://schemas.microsoft.com/office/drawing/2014/main" val="10012"/>
                  </a:ext>
                </a:extLst>
              </a:tr>
              <a:tr h="223850">
                <a:tc>
                  <a:txBody>
                    <a:bodyPr/>
                    <a:lstStyle/>
                    <a:p>
                      <a:pPr marL="0" algn="l" defTabSz="914400" rtl="0" eaLnBrk="1" latinLnBrk="0" hangingPunct="1"/>
                      <a:r>
                        <a:rPr lang="en-US" sz="1000" kern="1200" dirty="0">
                          <a:solidFill>
                            <a:schemeClr val="dk1"/>
                          </a:solidFill>
                          <a:latin typeface="+mn-lt"/>
                          <a:ea typeface="+mn-ea"/>
                          <a:cs typeface="+mn-cs"/>
                        </a:rPr>
                        <a:t>Health (Medical)</a:t>
                      </a:r>
                    </a:p>
                  </a:txBody>
                  <a:tcPr/>
                </a:tc>
                <a:tc>
                  <a:txBody>
                    <a:bodyPr/>
                    <a:lstStyle/>
                    <a:p>
                      <a:pPr algn="r"/>
                      <a:r>
                        <a:rPr lang="en-US" sz="1000" b="0" dirty="0">
                          <a:solidFill>
                            <a:schemeClr val="tx1"/>
                          </a:solidFill>
                        </a:rPr>
                        <a:t>4,276,340</a:t>
                      </a:r>
                    </a:p>
                  </a:txBody>
                  <a:tcPr/>
                </a:tc>
                <a:tc>
                  <a:txBody>
                    <a:bodyPr/>
                    <a:lstStyle/>
                    <a:p>
                      <a:pPr algn="r"/>
                      <a:r>
                        <a:rPr lang="en-US" sz="1000" b="0" dirty="0">
                          <a:solidFill>
                            <a:schemeClr val="tx1"/>
                          </a:solidFill>
                        </a:rPr>
                        <a:t>4,703,450</a:t>
                      </a:r>
                    </a:p>
                  </a:txBody>
                  <a:tcPr/>
                </a:tc>
                <a:tc>
                  <a:txBody>
                    <a:bodyPr/>
                    <a:lstStyle/>
                    <a:p>
                      <a:pPr algn="ctr"/>
                      <a:r>
                        <a:rPr lang="en-US" sz="1000" dirty="0">
                          <a:solidFill>
                            <a:schemeClr val="tx1"/>
                          </a:solidFill>
                        </a:rPr>
                        <a:t>10%</a:t>
                      </a:r>
                    </a:p>
                  </a:txBody>
                  <a:tcPr/>
                </a:tc>
                <a:extLst>
                  <a:ext uri="{0D108BD9-81ED-4DB2-BD59-A6C34878D82A}">
                    <a16:rowId xmlns:a16="http://schemas.microsoft.com/office/drawing/2014/main" val="10013"/>
                  </a:ext>
                </a:extLst>
              </a:tr>
              <a:tr h="223850">
                <a:tc>
                  <a:txBody>
                    <a:bodyPr/>
                    <a:lstStyle/>
                    <a:p>
                      <a:pPr marL="0" algn="l" defTabSz="914400" rtl="0" eaLnBrk="1" latinLnBrk="0" hangingPunct="1"/>
                      <a:r>
                        <a:rPr lang="en-US" sz="1000" kern="1200" dirty="0" smtClean="0">
                          <a:solidFill>
                            <a:schemeClr val="dk1"/>
                          </a:solidFill>
                          <a:latin typeface="+mn-lt"/>
                          <a:ea typeface="+mn-ea"/>
                          <a:cs typeface="+mn-cs"/>
                        </a:rPr>
                        <a:t>Vision,</a:t>
                      </a:r>
                      <a:r>
                        <a:rPr lang="en-US" sz="1000" kern="1200" baseline="0" dirty="0" smtClean="0">
                          <a:solidFill>
                            <a:schemeClr val="dk1"/>
                          </a:solidFill>
                          <a:latin typeface="+mn-lt"/>
                          <a:ea typeface="+mn-ea"/>
                          <a:cs typeface="+mn-cs"/>
                        </a:rPr>
                        <a:t> </a:t>
                      </a:r>
                      <a:r>
                        <a:rPr lang="en-US" sz="1000" kern="1200" dirty="0" smtClean="0">
                          <a:solidFill>
                            <a:schemeClr val="dk1"/>
                          </a:solidFill>
                          <a:latin typeface="+mn-lt"/>
                          <a:ea typeface="+mn-ea"/>
                          <a:cs typeface="+mn-cs"/>
                        </a:rPr>
                        <a:t>Dental, 403b, Flex</a:t>
                      </a:r>
                      <a:endParaRPr lang="en-US" sz="1000" kern="1200" dirty="0">
                        <a:solidFill>
                          <a:schemeClr val="dk1"/>
                        </a:solidFill>
                        <a:latin typeface="+mn-lt"/>
                        <a:ea typeface="+mn-ea"/>
                        <a:cs typeface="+mn-cs"/>
                      </a:endParaRPr>
                    </a:p>
                  </a:txBody>
                  <a:tcPr/>
                </a:tc>
                <a:tc>
                  <a:txBody>
                    <a:bodyPr/>
                    <a:lstStyle/>
                    <a:p>
                      <a:pPr algn="r"/>
                      <a:r>
                        <a:rPr lang="en-US" sz="1000" b="0" dirty="0" smtClean="0">
                          <a:solidFill>
                            <a:schemeClr val="tx1"/>
                          </a:solidFill>
                        </a:rPr>
                        <a:t>170,500</a:t>
                      </a:r>
                      <a:endParaRPr lang="en-US" sz="1000" b="0" dirty="0">
                        <a:solidFill>
                          <a:schemeClr val="tx1"/>
                        </a:solidFill>
                      </a:endParaRPr>
                    </a:p>
                  </a:txBody>
                  <a:tcPr/>
                </a:tc>
                <a:tc>
                  <a:txBody>
                    <a:bodyPr/>
                    <a:lstStyle/>
                    <a:p>
                      <a:pPr algn="r"/>
                      <a:r>
                        <a:rPr lang="en-US" sz="1000" b="0" dirty="0" smtClean="0">
                          <a:solidFill>
                            <a:schemeClr val="tx1"/>
                          </a:solidFill>
                        </a:rPr>
                        <a:t>171,000</a:t>
                      </a:r>
                    </a:p>
                  </a:txBody>
                  <a:tcPr/>
                </a:tc>
                <a:tc>
                  <a:txBody>
                    <a:bodyPr/>
                    <a:lstStyle/>
                    <a:p>
                      <a:pPr algn="ctr"/>
                      <a:r>
                        <a:rPr lang="en-US" sz="1000" dirty="0" smtClean="0">
                          <a:solidFill>
                            <a:schemeClr val="tx1"/>
                          </a:solidFill>
                        </a:rPr>
                        <a:t>0.3%</a:t>
                      </a:r>
                      <a:endParaRPr lang="en-US" sz="1000" dirty="0">
                        <a:solidFill>
                          <a:schemeClr val="tx1"/>
                        </a:solidFill>
                      </a:endParaRPr>
                    </a:p>
                  </a:txBody>
                  <a:tcPr/>
                </a:tc>
                <a:extLst>
                  <a:ext uri="{0D108BD9-81ED-4DB2-BD59-A6C34878D82A}">
                    <a16:rowId xmlns:a16="http://schemas.microsoft.com/office/drawing/2014/main" val="3373656136"/>
                  </a:ext>
                </a:extLst>
              </a:tr>
              <a:tr h="157269">
                <a:tc>
                  <a:txBody>
                    <a:bodyPr/>
                    <a:lstStyle/>
                    <a:p>
                      <a:pPr marL="0" algn="l" defTabSz="914400" rtl="0" eaLnBrk="1" latinLnBrk="0" hangingPunct="1"/>
                      <a:r>
                        <a:rPr lang="en-US" sz="1000" b="0" kern="1200" dirty="0">
                          <a:solidFill>
                            <a:schemeClr val="dk1"/>
                          </a:solidFill>
                          <a:latin typeface="+mn-lt"/>
                          <a:ea typeface="+mn-ea"/>
                          <a:cs typeface="+mn-cs"/>
                        </a:rPr>
                        <a:t>Employee</a:t>
                      </a:r>
                      <a:r>
                        <a:rPr lang="en-US" sz="1000" b="0" kern="1200" baseline="0" dirty="0">
                          <a:solidFill>
                            <a:schemeClr val="dk1"/>
                          </a:solidFill>
                          <a:latin typeface="+mn-lt"/>
                          <a:ea typeface="+mn-ea"/>
                          <a:cs typeface="+mn-cs"/>
                        </a:rPr>
                        <a:t> Tuition</a:t>
                      </a:r>
                      <a:endParaRPr lang="en-US" sz="1000" b="0" kern="1200" dirty="0">
                        <a:solidFill>
                          <a:schemeClr val="dk1"/>
                        </a:solidFill>
                        <a:latin typeface="+mn-lt"/>
                        <a:ea typeface="+mn-ea"/>
                        <a:cs typeface="+mn-cs"/>
                      </a:endParaRPr>
                    </a:p>
                  </a:txBody>
                  <a:tcPr/>
                </a:tc>
                <a:tc>
                  <a:txBody>
                    <a:bodyPr/>
                    <a:lstStyle/>
                    <a:p>
                      <a:pPr algn="r"/>
                      <a:r>
                        <a:rPr lang="en-US" sz="1000" b="0" dirty="0">
                          <a:solidFill>
                            <a:schemeClr val="tx1"/>
                          </a:solidFill>
                        </a:rPr>
                        <a:t>7,500</a:t>
                      </a:r>
                    </a:p>
                  </a:txBody>
                  <a:tcPr/>
                </a:tc>
                <a:tc>
                  <a:txBody>
                    <a:bodyPr/>
                    <a:lstStyle/>
                    <a:p>
                      <a:pPr algn="r"/>
                      <a:r>
                        <a:rPr lang="en-US" sz="1000" b="0" dirty="0">
                          <a:solidFill>
                            <a:schemeClr val="tx1"/>
                          </a:solidFill>
                        </a:rPr>
                        <a:t>10,000</a:t>
                      </a:r>
                    </a:p>
                  </a:txBody>
                  <a:tcPr/>
                </a:tc>
                <a:tc>
                  <a:txBody>
                    <a:bodyPr/>
                    <a:lstStyle/>
                    <a:p>
                      <a:pPr algn="ctr"/>
                      <a:r>
                        <a:rPr lang="en-US" sz="1000" b="0" dirty="0" smtClean="0">
                          <a:solidFill>
                            <a:schemeClr val="tx1"/>
                          </a:solidFill>
                        </a:rPr>
                        <a:t>33%</a:t>
                      </a:r>
                      <a:endParaRPr lang="en-US" sz="1000" b="0" dirty="0">
                        <a:solidFill>
                          <a:schemeClr val="tx1"/>
                        </a:solidFill>
                      </a:endParaRPr>
                    </a:p>
                  </a:txBody>
                  <a:tcPr/>
                </a:tc>
                <a:extLst>
                  <a:ext uri="{0D108BD9-81ED-4DB2-BD59-A6C34878D82A}">
                    <a16:rowId xmlns:a16="http://schemas.microsoft.com/office/drawing/2014/main" val="10014"/>
                  </a:ext>
                </a:extLst>
              </a:tr>
              <a:tr h="157269">
                <a:tc>
                  <a:txBody>
                    <a:bodyPr/>
                    <a:lstStyle/>
                    <a:p>
                      <a:pPr marL="0" algn="l" defTabSz="914400" rtl="0" eaLnBrk="1" latinLnBrk="0" hangingPunct="1"/>
                      <a:r>
                        <a:rPr lang="en-US" sz="1000" b="1" kern="1200" baseline="0" dirty="0">
                          <a:solidFill>
                            <a:schemeClr val="dk1"/>
                          </a:solidFill>
                          <a:latin typeface="+mn-lt"/>
                          <a:ea typeface="+mn-ea"/>
                          <a:cs typeface="+mn-cs"/>
                        </a:rPr>
                        <a:t>  TOTAL EMPLOYEE BENEFITS</a:t>
                      </a:r>
                      <a:endParaRPr lang="en-US" sz="1000" b="1" kern="1200" dirty="0">
                        <a:solidFill>
                          <a:schemeClr val="dk1"/>
                        </a:solidFill>
                        <a:latin typeface="+mn-lt"/>
                        <a:ea typeface="+mn-ea"/>
                        <a:cs typeface="+mn-cs"/>
                      </a:endParaRPr>
                    </a:p>
                  </a:txBody>
                  <a:tcPr/>
                </a:tc>
                <a:tc>
                  <a:txBody>
                    <a:bodyPr/>
                    <a:lstStyle/>
                    <a:p>
                      <a:pPr algn="r"/>
                      <a:r>
                        <a:rPr lang="en-US" sz="1000" b="1" dirty="0" smtClean="0">
                          <a:solidFill>
                            <a:schemeClr val="tx1"/>
                          </a:solidFill>
                        </a:rPr>
                        <a:t>7,975,559</a:t>
                      </a:r>
                      <a:endParaRPr lang="en-US" sz="1000" b="1" dirty="0">
                        <a:solidFill>
                          <a:schemeClr val="tx1"/>
                        </a:solidFill>
                      </a:endParaRPr>
                    </a:p>
                  </a:txBody>
                  <a:tcPr/>
                </a:tc>
                <a:tc>
                  <a:txBody>
                    <a:bodyPr/>
                    <a:lstStyle/>
                    <a:p>
                      <a:pPr algn="r"/>
                      <a:r>
                        <a:rPr lang="en-US" sz="1000" b="1" dirty="0">
                          <a:solidFill>
                            <a:schemeClr val="tx1"/>
                          </a:solidFill>
                        </a:rPr>
                        <a:t>8,438,750</a:t>
                      </a:r>
                    </a:p>
                  </a:txBody>
                  <a:tcPr/>
                </a:tc>
                <a:tc>
                  <a:txBody>
                    <a:bodyPr/>
                    <a:lstStyle/>
                    <a:p>
                      <a:pPr algn="ctr"/>
                      <a:r>
                        <a:rPr lang="en-US" sz="1000" b="1" dirty="0" smtClean="0">
                          <a:solidFill>
                            <a:schemeClr val="tx1"/>
                          </a:solidFill>
                        </a:rPr>
                        <a:t>5.8%</a:t>
                      </a:r>
                      <a:endParaRPr lang="en-US" sz="1000" b="1" dirty="0">
                        <a:solidFill>
                          <a:schemeClr val="tx1"/>
                        </a:solidFill>
                      </a:endParaRPr>
                    </a:p>
                  </a:txBody>
                  <a:tcPr/>
                </a:tc>
                <a:extLst>
                  <a:ext uri="{0D108BD9-81ED-4DB2-BD59-A6C34878D82A}">
                    <a16:rowId xmlns:a16="http://schemas.microsoft.com/office/drawing/2014/main" val="10015"/>
                  </a:ext>
                </a:extLst>
              </a:tr>
              <a:tr h="335280">
                <a:tc>
                  <a:txBody>
                    <a:bodyPr/>
                    <a:lstStyle/>
                    <a:p>
                      <a:pPr marL="0" algn="l" defTabSz="914400" rtl="0" eaLnBrk="1" latinLnBrk="0" hangingPunct="1"/>
                      <a:r>
                        <a:rPr lang="en-US" sz="1000" b="1" kern="1200" baseline="0" dirty="0">
                          <a:solidFill>
                            <a:schemeClr val="dk1"/>
                          </a:solidFill>
                          <a:latin typeface="+mn-lt"/>
                          <a:ea typeface="+mn-ea"/>
                          <a:cs typeface="+mn-cs"/>
                        </a:rPr>
                        <a:t>DEBT SERVICE-Construction </a:t>
                      </a:r>
                    </a:p>
                    <a:p>
                      <a:pPr marL="0" algn="l" defTabSz="914400" rtl="0" eaLnBrk="1" latinLnBrk="0" hangingPunct="1"/>
                      <a:r>
                        <a:rPr lang="en-US" sz="900" b="1" kern="1200" baseline="0" dirty="0">
                          <a:solidFill>
                            <a:schemeClr val="dk1"/>
                          </a:solidFill>
                          <a:latin typeface="+mn-lt"/>
                          <a:ea typeface="+mn-ea"/>
                          <a:cs typeface="+mn-cs"/>
                        </a:rPr>
                        <a:t>Principal &amp; Interest</a:t>
                      </a:r>
                      <a:endParaRPr lang="en-US" sz="900" b="1" kern="1200" dirty="0">
                        <a:solidFill>
                          <a:schemeClr val="dk1"/>
                        </a:solidFill>
                        <a:latin typeface="+mn-lt"/>
                        <a:ea typeface="+mn-ea"/>
                        <a:cs typeface="+mn-cs"/>
                      </a:endParaRPr>
                    </a:p>
                  </a:txBody>
                  <a:tcPr/>
                </a:tc>
                <a:tc>
                  <a:txBody>
                    <a:bodyPr/>
                    <a:lstStyle/>
                    <a:p>
                      <a:pPr algn="r"/>
                      <a:r>
                        <a:rPr lang="en-US" sz="1000" b="1" dirty="0">
                          <a:solidFill>
                            <a:schemeClr val="tx1"/>
                          </a:solidFill>
                        </a:rPr>
                        <a:t>2,588,132</a:t>
                      </a:r>
                    </a:p>
                  </a:txBody>
                  <a:tcPr/>
                </a:tc>
                <a:tc>
                  <a:txBody>
                    <a:bodyPr/>
                    <a:lstStyle/>
                    <a:p>
                      <a:pPr algn="r"/>
                      <a:r>
                        <a:rPr lang="en-US" sz="1000" b="1" dirty="0">
                          <a:solidFill>
                            <a:schemeClr val="tx1"/>
                          </a:solidFill>
                        </a:rPr>
                        <a:t>2,561,813</a:t>
                      </a:r>
                    </a:p>
                  </a:txBody>
                  <a:tcPr/>
                </a:tc>
                <a:tc>
                  <a:txBody>
                    <a:bodyPr/>
                    <a:lstStyle/>
                    <a:p>
                      <a:pPr algn="ctr"/>
                      <a:r>
                        <a:rPr lang="en-US" sz="1000" b="1" dirty="0">
                          <a:solidFill>
                            <a:schemeClr val="tx1"/>
                          </a:solidFill>
                        </a:rPr>
                        <a:t>(1.0%)</a:t>
                      </a:r>
                    </a:p>
                  </a:txBody>
                  <a:tcPr/>
                </a:tc>
                <a:extLst>
                  <a:ext uri="{0D108BD9-81ED-4DB2-BD59-A6C34878D82A}">
                    <a16:rowId xmlns:a16="http://schemas.microsoft.com/office/drawing/2014/main" val="10016"/>
                  </a:ext>
                </a:extLst>
              </a:tr>
              <a:tr h="25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dk1"/>
                          </a:solidFill>
                          <a:latin typeface="+mn-lt"/>
                          <a:ea typeface="+mn-ea"/>
                          <a:cs typeface="+mn-cs"/>
                        </a:rPr>
                        <a:t>DEBT SERVICE-BOCES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baseline="0" dirty="0">
                          <a:solidFill>
                            <a:schemeClr val="dk1"/>
                          </a:solidFill>
                          <a:latin typeface="+mn-lt"/>
                          <a:ea typeface="+mn-ea"/>
                          <a:cs typeface="+mn-cs"/>
                        </a:rPr>
                        <a:t>Principal &amp; Interest</a:t>
                      </a:r>
                      <a:endParaRPr lang="en-US" sz="900" b="1" kern="1200" dirty="0">
                        <a:solidFill>
                          <a:schemeClr val="dk1"/>
                        </a:solidFill>
                        <a:latin typeface="+mn-lt"/>
                        <a:ea typeface="+mn-ea"/>
                        <a:cs typeface="+mn-cs"/>
                      </a:endParaRPr>
                    </a:p>
                  </a:txBody>
                  <a:tcPr/>
                </a:tc>
                <a:tc>
                  <a:txBody>
                    <a:bodyPr/>
                    <a:lstStyle/>
                    <a:p>
                      <a:pPr algn="r"/>
                      <a:r>
                        <a:rPr lang="en-US" sz="1000" b="1" dirty="0">
                          <a:solidFill>
                            <a:schemeClr val="tx1"/>
                          </a:solidFill>
                        </a:rPr>
                        <a:t>304,463</a:t>
                      </a:r>
                    </a:p>
                  </a:txBody>
                  <a:tcPr/>
                </a:tc>
                <a:tc>
                  <a:txBody>
                    <a:bodyPr/>
                    <a:lstStyle/>
                    <a:p>
                      <a:pPr algn="r"/>
                      <a:r>
                        <a:rPr lang="en-US" sz="1000" b="1" dirty="0">
                          <a:solidFill>
                            <a:schemeClr val="tx1"/>
                          </a:solidFill>
                        </a:rPr>
                        <a:t>308,000</a:t>
                      </a:r>
                    </a:p>
                  </a:txBody>
                  <a:tcPr/>
                </a:tc>
                <a:tc>
                  <a:txBody>
                    <a:bodyPr/>
                    <a:lstStyle/>
                    <a:p>
                      <a:pPr algn="ctr"/>
                      <a:r>
                        <a:rPr lang="en-US" sz="1000" b="1" dirty="0" smtClean="0">
                          <a:solidFill>
                            <a:schemeClr val="tx1"/>
                          </a:solidFill>
                        </a:rPr>
                        <a:t>1.2%</a:t>
                      </a:r>
                      <a:endParaRPr lang="en-US" sz="1000" b="1" dirty="0">
                        <a:solidFill>
                          <a:schemeClr val="tx1"/>
                        </a:solidFill>
                      </a:endParaRPr>
                    </a:p>
                  </a:txBody>
                  <a:tcPr/>
                </a:tc>
                <a:extLst>
                  <a:ext uri="{0D108BD9-81ED-4DB2-BD59-A6C34878D82A}">
                    <a16:rowId xmlns:a16="http://schemas.microsoft.com/office/drawing/2014/main" val="10017"/>
                  </a:ext>
                </a:extLst>
              </a:tr>
              <a:tr h="186126">
                <a:tc>
                  <a:txBody>
                    <a:bodyPr/>
                    <a:lstStyle/>
                    <a:p>
                      <a:pPr marL="0" algn="l" defTabSz="914400" rtl="0" eaLnBrk="1" latinLnBrk="0" hangingPunct="1"/>
                      <a:r>
                        <a:rPr lang="en-US" sz="1000" kern="1200" dirty="0">
                          <a:solidFill>
                            <a:schemeClr val="dk1"/>
                          </a:solidFill>
                          <a:latin typeface="+mn-lt"/>
                          <a:ea typeface="+mn-ea"/>
                          <a:cs typeface="+mn-cs"/>
                        </a:rPr>
                        <a:t>Transfer to Special Aid Funds</a:t>
                      </a:r>
                    </a:p>
                  </a:txBody>
                  <a:tcPr/>
                </a:tc>
                <a:tc>
                  <a:txBody>
                    <a:bodyPr/>
                    <a:lstStyle/>
                    <a:p>
                      <a:pPr algn="r"/>
                      <a:r>
                        <a:rPr lang="en-US" sz="1000" b="0" dirty="0">
                          <a:solidFill>
                            <a:schemeClr val="tx1"/>
                          </a:solidFill>
                        </a:rPr>
                        <a:t>420,000</a:t>
                      </a:r>
                    </a:p>
                  </a:txBody>
                  <a:tcPr/>
                </a:tc>
                <a:tc>
                  <a:txBody>
                    <a:bodyPr/>
                    <a:lstStyle/>
                    <a:p>
                      <a:pPr algn="r"/>
                      <a:r>
                        <a:rPr lang="en-US" sz="1000" b="0" dirty="0">
                          <a:solidFill>
                            <a:schemeClr val="tx1"/>
                          </a:solidFill>
                        </a:rPr>
                        <a:t>360,000</a:t>
                      </a:r>
                    </a:p>
                  </a:txBody>
                  <a:tcPr/>
                </a:tc>
                <a:tc>
                  <a:txBody>
                    <a:bodyPr/>
                    <a:lstStyle/>
                    <a:p>
                      <a:pPr algn="ctr"/>
                      <a:r>
                        <a:rPr lang="en-US" sz="1000" dirty="0">
                          <a:solidFill>
                            <a:schemeClr val="tx1"/>
                          </a:solidFill>
                        </a:rPr>
                        <a:t>(</a:t>
                      </a:r>
                      <a:r>
                        <a:rPr lang="en-US" sz="1000" dirty="0" smtClean="0">
                          <a:solidFill>
                            <a:schemeClr val="tx1"/>
                          </a:solidFill>
                        </a:rPr>
                        <a:t>14.3%)</a:t>
                      </a:r>
                      <a:endParaRPr lang="en-US" sz="1000" dirty="0">
                        <a:solidFill>
                          <a:schemeClr val="tx1"/>
                        </a:solidFill>
                      </a:endParaRPr>
                    </a:p>
                  </a:txBody>
                  <a:tcPr/>
                </a:tc>
                <a:extLst>
                  <a:ext uri="{0D108BD9-81ED-4DB2-BD59-A6C34878D82A}">
                    <a16:rowId xmlns:a16="http://schemas.microsoft.com/office/drawing/2014/main" val="10018"/>
                  </a:ext>
                </a:extLst>
              </a:tr>
              <a:tr h="195745">
                <a:tc>
                  <a:txBody>
                    <a:bodyPr/>
                    <a:lstStyle/>
                    <a:p>
                      <a:pPr marL="0" algn="l" defTabSz="914400" rtl="0" eaLnBrk="1" latinLnBrk="0" hangingPunct="1"/>
                      <a:r>
                        <a:rPr lang="en-US" sz="1000" kern="1200" dirty="0">
                          <a:solidFill>
                            <a:schemeClr val="dk1"/>
                          </a:solidFill>
                          <a:latin typeface="+mn-lt"/>
                          <a:ea typeface="+mn-ea"/>
                          <a:cs typeface="+mn-cs"/>
                        </a:rPr>
                        <a:t>Transfer to Capital Fund</a:t>
                      </a:r>
                    </a:p>
                  </a:txBody>
                  <a:tcPr/>
                </a:tc>
                <a:tc>
                  <a:txBody>
                    <a:bodyPr/>
                    <a:lstStyle/>
                    <a:p>
                      <a:pPr algn="r"/>
                      <a:r>
                        <a:rPr lang="en-US" sz="1000" b="0" dirty="0">
                          <a:solidFill>
                            <a:schemeClr val="tx1"/>
                          </a:solidFill>
                        </a:rPr>
                        <a:t>100,000</a:t>
                      </a:r>
                    </a:p>
                  </a:txBody>
                  <a:tcPr/>
                </a:tc>
                <a:tc>
                  <a:txBody>
                    <a:bodyPr/>
                    <a:lstStyle/>
                    <a:p>
                      <a:pPr algn="r"/>
                      <a:r>
                        <a:rPr lang="en-US" sz="1000" b="0" dirty="0">
                          <a:solidFill>
                            <a:schemeClr val="tx1"/>
                          </a:solidFill>
                        </a:rPr>
                        <a:t>100,000</a:t>
                      </a:r>
                    </a:p>
                  </a:txBody>
                  <a:tcPr/>
                </a:tc>
                <a:tc>
                  <a:txBody>
                    <a:bodyPr/>
                    <a:lstStyle/>
                    <a:p>
                      <a:pPr algn="ctr"/>
                      <a:r>
                        <a:rPr lang="en-US" sz="1000" dirty="0">
                          <a:solidFill>
                            <a:schemeClr val="tx1"/>
                          </a:solidFill>
                        </a:rPr>
                        <a:t>0%</a:t>
                      </a:r>
                    </a:p>
                  </a:txBody>
                  <a:tcPr/>
                </a:tc>
                <a:extLst>
                  <a:ext uri="{0D108BD9-81ED-4DB2-BD59-A6C34878D82A}">
                    <a16:rowId xmlns:a16="http://schemas.microsoft.com/office/drawing/2014/main" val="10019"/>
                  </a:ext>
                </a:extLst>
              </a:tr>
              <a:tr h="166270">
                <a:tc>
                  <a:txBody>
                    <a:bodyPr/>
                    <a:lstStyle/>
                    <a:p>
                      <a:pPr marL="0" algn="l" defTabSz="914400" rtl="0" eaLnBrk="1" latinLnBrk="0" hangingPunct="1"/>
                      <a:r>
                        <a:rPr lang="en-US" sz="1000" b="1" kern="1200" dirty="0">
                          <a:solidFill>
                            <a:schemeClr val="dk1"/>
                          </a:solidFill>
                          <a:latin typeface="+mn-lt"/>
                          <a:ea typeface="+mn-ea"/>
                          <a:cs typeface="+mn-cs"/>
                        </a:rPr>
                        <a:t>  TOTAL INTERFUND TRANSFERS</a:t>
                      </a:r>
                    </a:p>
                  </a:txBody>
                  <a:tcPr/>
                </a:tc>
                <a:tc>
                  <a:txBody>
                    <a:bodyPr/>
                    <a:lstStyle/>
                    <a:p>
                      <a:pPr algn="r"/>
                      <a:r>
                        <a:rPr lang="en-US" sz="1000" b="1" dirty="0">
                          <a:solidFill>
                            <a:schemeClr val="tx1"/>
                          </a:solidFill>
                        </a:rPr>
                        <a:t>520,000</a:t>
                      </a:r>
                    </a:p>
                  </a:txBody>
                  <a:tcPr/>
                </a:tc>
                <a:tc>
                  <a:txBody>
                    <a:bodyPr/>
                    <a:lstStyle/>
                    <a:p>
                      <a:pPr algn="r"/>
                      <a:r>
                        <a:rPr lang="en-US" sz="1000" b="1" dirty="0">
                          <a:solidFill>
                            <a:schemeClr val="tx1"/>
                          </a:solidFill>
                        </a:rPr>
                        <a:t>460,000</a:t>
                      </a:r>
                    </a:p>
                  </a:txBody>
                  <a:tcPr/>
                </a:tc>
                <a:tc>
                  <a:txBody>
                    <a:bodyPr/>
                    <a:lstStyle/>
                    <a:p>
                      <a:pPr algn="ctr"/>
                      <a:r>
                        <a:rPr lang="en-US" sz="1000" b="1" dirty="0">
                          <a:solidFill>
                            <a:schemeClr val="tx1"/>
                          </a:solidFill>
                        </a:rPr>
                        <a:t>(</a:t>
                      </a:r>
                      <a:r>
                        <a:rPr lang="en-US" sz="1000" b="1" dirty="0" smtClean="0">
                          <a:solidFill>
                            <a:schemeClr val="tx1"/>
                          </a:solidFill>
                        </a:rPr>
                        <a:t>11.5%)</a:t>
                      </a:r>
                      <a:endParaRPr lang="en-US" sz="1000" b="1" dirty="0">
                        <a:solidFill>
                          <a:schemeClr val="tx1"/>
                        </a:solidFill>
                      </a:endParaRPr>
                    </a:p>
                  </a:txBody>
                  <a:tcPr/>
                </a:tc>
                <a:extLst>
                  <a:ext uri="{0D108BD9-81ED-4DB2-BD59-A6C34878D82A}">
                    <a16:rowId xmlns:a16="http://schemas.microsoft.com/office/drawing/2014/main" val="10020"/>
                  </a:ext>
                </a:extLst>
              </a:tr>
              <a:tr h="166270">
                <a:tc>
                  <a:txBody>
                    <a:bodyPr/>
                    <a:lstStyle/>
                    <a:p>
                      <a:pPr marL="0" algn="l" defTabSz="914400" rtl="0" eaLnBrk="1" latinLnBrk="0" hangingPunct="1"/>
                      <a:r>
                        <a:rPr lang="en-US" sz="1000" b="1" kern="1200" dirty="0">
                          <a:solidFill>
                            <a:schemeClr val="dk1"/>
                          </a:solidFill>
                          <a:latin typeface="+mn-lt"/>
                          <a:ea typeface="+mn-ea"/>
                          <a:cs typeface="+mn-cs"/>
                        </a:rPr>
                        <a:t>  GRAND</a:t>
                      </a:r>
                      <a:r>
                        <a:rPr lang="en-US" sz="1000" b="1" kern="1200" baseline="0" dirty="0">
                          <a:solidFill>
                            <a:schemeClr val="dk1"/>
                          </a:solidFill>
                          <a:latin typeface="+mn-lt"/>
                          <a:ea typeface="+mn-ea"/>
                          <a:cs typeface="+mn-cs"/>
                        </a:rPr>
                        <a:t> TOTAL</a:t>
                      </a:r>
                      <a:endParaRPr lang="en-US" sz="1000" b="1" kern="1200" dirty="0">
                        <a:solidFill>
                          <a:schemeClr val="dk1"/>
                        </a:solidFill>
                        <a:latin typeface="+mn-lt"/>
                        <a:ea typeface="+mn-ea"/>
                        <a:cs typeface="+mn-cs"/>
                      </a:endParaRPr>
                    </a:p>
                  </a:txBody>
                  <a:tcPr/>
                </a:tc>
                <a:tc>
                  <a:txBody>
                    <a:bodyPr/>
                    <a:lstStyle/>
                    <a:p>
                      <a:pPr algn="r"/>
                      <a:r>
                        <a:rPr lang="en-US" sz="1000" b="1" dirty="0"/>
                        <a:t>$37,415,000</a:t>
                      </a:r>
                    </a:p>
                  </a:txBody>
                  <a:tcPr/>
                </a:tc>
                <a:tc>
                  <a:txBody>
                    <a:bodyPr/>
                    <a:lstStyle/>
                    <a:p>
                      <a:pPr algn="r"/>
                      <a:endParaRPr lang="en-US" sz="1000" b="1" dirty="0">
                        <a:solidFill>
                          <a:schemeClr val="tx1"/>
                        </a:solidFill>
                      </a:endParaRPr>
                    </a:p>
                  </a:txBody>
                  <a:tcPr>
                    <a:solidFill>
                      <a:srgbClr val="FFFF00"/>
                    </a:solidFill>
                  </a:tcPr>
                </a:tc>
                <a:tc>
                  <a:txBody>
                    <a:bodyPr/>
                    <a:lstStyle/>
                    <a:p>
                      <a:pPr algn="ctr"/>
                      <a:endParaRPr lang="en-US" sz="1200" b="1" dirty="0">
                        <a:solidFill>
                          <a:schemeClr val="tx1"/>
                        </a:solidFill>
                      </a:endParaRPr>
                    </a:p>
                  </a:txBody>
                  <a:tcPr>
                    <a:solidFill>
                      <a:srgbClr val="FFFF00"/>
                    </a:solidFill>
                  </a:tcPr>
                </a:tc>
                <a:extLst>
                  <a:ext uri="{0D108BD9-81ED-4DB2-BD59-A6C34878D82A}">
                    <a16:rowId xmlns:a16="http://schemas.microsoft.com/office/drawing/2014/main" val="10021"/>
                  </a:ext>
                </a:extLst>
              </a:tr>
            </a:tbl>
          </a:graphicData>
        </a:graphic>
      </p:graphicFrame>
      <p:sp>
        <p:nvSpPr>
          <p:cNvPr id="4" name="TextBox 3"/>
          <p:cNvSpPr txBox="1"/>
          <p:nvPr/>
        </p:nvSpPr>
        <p:spPr>
          <a:xfrm>
            <a:off x="990600" y="152400"/>
            <a:ext cx="657711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chemeClr val="tx1"/>
                </a:solidFill>
                <a:latin typeface="Palatino Linotype" panose="02040502050505030304" pitchFamily="18" charset="0"/>
              </a:rPr>
              <a:t>Proposed Budget </a:t>
            </a:r>
            <a:r>
              <a:rPr lang="en-US" b="1" dirty="0" smtClean="0">
                <a:solidFill>
                  <a:schemeClr val="tx1"/>
                </a:solidFill>
                <a:latin typeface="Palatino Linotype" panose="02040502050505030304" pitchFamily="18" charset="0"/>
              </a:rPr>
              <a:t>#2 by </a:t>
            </a:r>
            <a:r>
              <a:rPr lang="en-US" b="1" dirty="0">
                <a:solidFill>
                  <a:schemeClr val="tx1"/>
                </a:solidFill>
                <a:latin typeface="Palatino Linotype" panose="02040502050505030304" pitchFamily="18" charset="0"/>
              </a:rPr>
              <a:t>Function – </a:t>
            </a:r>
          </a:p>
          <a:p>
            <a:pPr algn="ctr"/>
            <a:r>
              <a:rPr lang="en-US" b="1" dirty="0">
                <a:solidFill>
                  <a:schemeClr val="tx1"/>
                </a:solidFill>
                <a:latin typeface="Palatino Linotype" panose="02040502050505030304" pitchFamily="18" charset="0"/>
              </a:rPr>
              <a:t>Transportation, Benefits, Debt Service, </a:t>
            </a:r>
            <a:r>
              <a:rPr lang="en-US" b="1" dirty="0" err="1">
                <a:solidFill>
                  <a:schemeClr val="tx1"/>
                </a:solidFill>
                <a:latin typeface="Palatino Linotype" panose="02040502050505030304" pitchFamily="18" charset="0"/>
              </a:rPr>
              <a:t>Interfund</a:t>
            </a:r>
            <a:r>
              <a:rPr lang="en-US" b="1" dirty="0">
                <a:solidFill>
                  <a:schemeClr val="tx1"/>
                </a:solidFill>
                <a:latin typeface="Palatino Linotype" panose="02040502050505030304" pitchFamily="18" charset="0"/>
              </a:rPr>
              <a:t> Transfers</a:t>
            </a:r>
          </a:p>
        </p:txBody>
      </p:sp>
      <p:sp>
        <p:nvSpPr>
          <p:cNvPr id="3" name="TextBox 2"/>
          <p:cNvSpPr txBox="1"/>
          <p:nvPr/>
        </p:nvSpPr>
        <p:spPr>
          <a:xfrm>
            <a:off x="4237391" y="6476650"/>
            <a:ext cx="1783187" cy="369332"/>
          </a:xfrm>
          <a:prstGeom prst="rect">
            <a:avLst/>
          </a:prstGeom>
          <a:noFill/>
        </p:spPr>
        <p:txBody>
          <a:bodyPr wrap="square" rtlCol="0">
            <a:spAutoFit/>
          </a:bodyPr>
          <a:lstStyle/>
          <a:p>
            <a:r>
              <a:rPr lang="en-US" b="1" dirty="0"/>
              <a:t>$</a:t>
            </a:r>
            <a:r>
              <a:rPr lang="en-US" b="1" dirty="0" smtClean="0"/>
              <a:t>39,458,847</a:t>
            </a:r>
            <a:endParaRPr lang="en-US" b="1" dirty="0"/>
          </a:p>
        </p:txBody>
      </p:sp>
      <p:sp>
        <p:nvSpPr>
          <p:cNvPr id="5" name="TextBox 4"/>
          <p:cNvSpPr txBox="1"/>
          <p:nvPr/>
        </p:nvSpPr>
        <p:spPr>
          <a:xfrm>
            <a:off x="7515818" y="1135559"/>
            <a:ext cx="1555218" cy="430887"/>
          </a:xfrm>
          <a:prstGeom prst="rect">
            <a:avLst/>
          </a:prstGeom>
          <a:noFill/>
          <a:ln>
            <a:noFill/>
          </a:ln>
        </p:spPr>
        <p:txBody>
          <a:bodyPr wrap="square" rtlCol="0">
            <a:spAutoFit/>
          </a:bodyPr>
          <a:lstStyle/>
          <a:p>
            <a:r>
              <a:rPr lang="en-US" sz="1100" dirty="0"/>
              <a:t>Includes purchase of:</a:t>
            </a:r>
          </a:p>
          <a:p>
            <a:r>
              <a:rPr lang="en-US" sz="1100" dirty="0" smtClean="0"/>
              <a:t>4 half-buses</a:t>
            </a:r>
            <a:endParaRPr lang="en-US" sz="1100" dirty="0"/>
          </a:p>
        </p:txBody>
      </p:sp>
      <p:sp>
        <p:nvSpPr>
          <p:cNvPr id="10" name="TextBox 9"/>
          <p:cNvSpPr txBox="1"/>
          <p:nvPr/>
        </p:nvSpPr>
        <p:spPr>
          <a:xfrm>
            <a:off x="6135468" y="6488668"/>
            <a:ext cx="1055512" cy="369332"/>
          </a:xfrm>
          <a:prstGeom prst="rect">
            <a:avLst/>
          </a:prstGeom>
          <a:noFill/>
        </p:spPr>
        <p:txBody>
          <a:bodyPr wrap="square" rtlCol="0">
            <a:spAutoFit/>
          </a:bodyPr>
          <a:lstStyle/>
          <a:p>
            <a:r>
              <a:rPr lang="en-US" b="1" dirty="0" smtClean="0"/>
              <a:t>5.46%</a:t>
            </a:r>
            <a:endParaRPr lang="en-US" dirty="0"/>
          </a:p>
        </p:txBody>
      </p:sp>
      <p:cxnSp>
        <p:nvCxnSpPr>
          <p:cNvPr id="16" name="Straight Arrow Connector 15"/>
          <p:cNvCxnSpPr>
            <a:stCxn id="5" idx="1"/>
          </p:cNvCxnSpPr>
          <p:nvPr/>
        </p:nvCxnSpPr>
        <p:spPr>
          <a:xfrm flipH="1">
            <a:off x="6863352" y="1351003"/>
            <a:ext cx="652466" cy="172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78110" y="4760219"/>
            <a:ext cx="1361090" cy="769441"/>
          </a:xfrm>
          <a:prstGeom prst="rect">
            <a:avLst/>
          </a:prstGeom>
          <a:noFill/>
        </p:spPr>
        <p:txBody>
          <a:bodyPr wrap="square" rtlCol="0">
            <a:spAutoFit/>
          </a:bodyPr>
          <a:lstStyle/>
          <a:p>
            <a:r>
              <a:rPr lang="en-US" sz="1100" dirty="0"/>
              <a:t>Continued planned payment on long-term district debt</a:t>
            </a:r>
          </a:p>
          <a:p>
            <a:endParaRPr lang="en-US" sz="1100" dirty="0"/>
          </a:p>
        </p:txBody>
      </p:sp>
      <p:cxnSp>
        <p:nvCxnSpPr>
          <p:cNvPr id="31" name="Straight Arrow Connector 30"/>
          <p:cNvCxnSpPr>
            <a:stCxn id="27" idx="1"/>
          </p:cNvCxnSpPr>
          <p:nvPr/>
        </p:nvCxnSpPr>
        <p:spPr>
          <a:xfrm flipH="1">
            <a:off x="6863352" y="5144940"/>
            <a:ext cx="614758" cy="36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15818" y="3940163"/>
            <a:ext cx="1555218" cy="261610"/>
          </a:xfrm>
          <a:prstGeom prst="rect">
            <a:avLst/>
          </a:prstGeom>
          <a:noFill/>
        </p:spPr>
        <p:txBody>
          <a:bodyPr wrap="square" rtlCol="0">
            <a:spAutoFit/>
          </a:bodyPr>
          <a:lstStyle/>
          <a:p>
            <a:r>
              <a:rPr lang="en-US" sz="1100" dirty="0"/>
              <a:t>Rising health care costs</a:t>
            </a:r>
          </a:p>
        </p:txBody>
      </p:sp>
      <p:cxnSp>
        <p:nvCxnSpPr>
          <p:cNvPr id="18" name="Straight Arrow Connector 17"/>
          <p:cNvCxnSpPr>
            <a:stCxn id="17" idx="1"/>
          </p:cNvCxnSpPr>
          <p:nvPr/>
        </p:nvCxnSpPr>
        <p:spPr>
          <a:xfrm flipH="1">
            <a:off x="6873506" y="4070968"/>
            <a:ext cx="642312" cy="127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05650" y="1687830"/>
            <a:ext cx="1555218" cy="430887"/>
          </a:xfrm>
          <a:prstGeom prst="rect">
            <a:avLst/>
          </a:prstGeom>
          <a:noFill/>
          <a:ln>
            <a:noFill/>
          </a:ln>
        </p:spPr>
        <p:txBody>
          <a:bodyPr wrap="square" rtlCol="0">
            <a:spAutoFit/>
          </a:bodyPr>
          <a:lstStyle/>
          <a:p>
            <a:r>
              <a:rPr lang="en-US" sz="1100" dirty="0"/>
              <a:t>Bus mechanical lift needs replacement</a:t>
            </a:r>
          </a:p>
        </p:txBody>
      </p:sp>
      <p:cxnSp>
        <p:nvCxnSpPr>
          <p:cNvPr id="20" name="Straight Arrow Connector 19"/>
          <p:cNvCxnSpPr>
            <a:stCxn id="19" idx="1"/>
          </p:cNvCxnSpPr>
          <p:nvPr/>
        </p:nvCxnSpPr>
        <p:spPr>
          <a:xfrm flipH="1" flipV="1">
            <a:off x="6863352" y="1758855"/>
            <a:ext cx="642298" cy="144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507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848307"/>
              </p:ext>
            </p:extLst>
          </p:nvPr>
        </p:nvGraphicFramePr>
        <p:xfrm>
          <a:off x="457200" y="1219201"/>
          <a:ext cx="8381999" cy="4724400"/>
        </p:xfrm>
        <a:graphic>
          <a:graphicData uri="http://schemas.openxmlformats.org/drawingml/2006/table">
            <a:tbl>
              <a:tblPr firstRow="1" bandRow="1">
                <a:tableStyleId>{5C22544A-7EE6-4342-B048-85BDC9FD1C3A}</a:tableStyleId>
              </a:tblPr>
              <a:tblGrid>
                <a:gridCol w="276606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3224">
                  <a:extLst>
                    <a:ext uri="{9D8B030D-6E8A-4147-A177-3AD203B41FA5}">
                      <a16:colId xmlns:a16="http://schemas.microsoft.com/office/drawing/2014/main" val="20002"/>
                    </a:ext>
                  </a:extLst>
                </a:gridCol>
                <a:gridCol w="1297215">
                  <a:extLst>
                    <a:ext uri="{9D8B030D-6E8A-4147-A177-3AD203B41FA5}">
                      <a16:colId xmlns:a16="http://schemas.microsoft.com/office/drawing/2014/main" val="20003"/>
                    </a:ext>
                  </a:extLst>
                </a:gridCol>
              </a:tblGrid>
              <a:tr h="674014">
                <a:tc>
                  <a:txBody>
                    <a:bodyPr/>
                    <a:lstStyle/>
                    <a:p>
                      <a:pPr algn="ctr"/>
                      <a:endParaRPr lang="en-US" sz="1400" dirty="0"/>
                    </a:p>
                    <a:p>
                      <a:pPr algn="ctr"/>
                      <a:r>
                        <a:rPr lang="en-US" sz="1400" dirty="0"/>
                        <a:t>Function</a:t>
                      </a:r>
                    </a:p>
                  </a:txBody>
                  <a:tcPr/>
                </a:tc>
                <a:tc>
                  <a:txBody>
                    <a:bodyPr/>
                    <a:lstStyle/>
                    <a:p>
                      <a:pPr algn="ctr"/>
                      <a:r>
                        <a:rPr lang="en-US" sz="1400" dirty="0"/>
                        <a:t>2024-25</a:t>
                      </a:r>
                    </a:p>
                    <a:p>
                      <a:pPr algn="ctr"/>
                      <a:r>
                        <a:rPr lang="en-US" sz="1400" dirty="0"/>
                        <a:t>Adopted</a:t>
                      </a:r>
                    </a:p>
                    <a:p>
                      <a:pPr algn="ctr"/>
                      <a:r>
                        <a:rPr lang="en-US" sz="1400" dirty="0"/>
                        <a:t>Budget</a:t>
                      </a:r>
                    </a:p>
                  </a:txBody>
                  <a:tcPr/>
                </a:tc>
                <a:tc>
                  <a:txBody>
                    <a:bodyPr/>
                    <a:lstStyle/>
                    <a:p>
                      <a:pPr algn="ctr"/>
                      <a:r>
                        <a:rPr lang="en-US" sz="1400" dirty="0"/>
                        <a:t>2025-26</a:t>
                      </a:r>
                    </a:p>
                    <a:p>
                      <a:pPr algn="ctr"/>
                      <a:r>
                        <a:rPr lang="en-US" sz="1400" dirty="0"/>
                        <a:t>Proposed</a:t>
                      </a:r>
                    </a:p>
                    <a:p>
                      <a:pPr algn="ctr"/>
                      <a:r>
                        <a:rPr lang="en-US" sz="1400" dirty="0" smtClean="0"/>
                        <a:t>Budget #2</a:t>
                      </a:r>
                      <a:endParaRPr lang="en-US" sz="1400" dirty="0"/>
                    </a:p>
                  </a:txBody>
                  <a:tcPr/>
                </a:tc>
                <a:tc>
                  <a:txBody>
                    <a:bodyPr/>
                    <a:lstStyle/>
                    <a:p>
                      <a:pPr algn="ctr"/>
                      <a:r>
                        <a:rPr lang="en-US" sz="1400" dirty="0"/>
                        <a:t>% Increase</a:t>
                      </a:r>
                      <a:r>
                        <a:rPr lang="en-US" sz="1400" dirty="0" smtClean="0"/>
                        <a:t>/</a:t>
                      </a:r>
                    </a:p>
                    <a:p>
                      <a:pPr algn="ctr"/>
                      <a:endParaRPr lang="en-US" sz="1400" dirty="0"/>
                    </a:p>
                    <a:p>
                      <a:pPr algn="ctr"/>
                      <a:r>
                        <a:rPr lang="en-US" sz="1400" dirty="0"/>
                        <a:t>(Decrease)</a:t>
                      </a:r>
                    </a:p>
                  </a:txBody>
                  <a:tcPr/>
                </a:tc>
                <a:extLst>
                  <a:ext uri="{0D108BD9-81ED-4DB2-BD59-A6C34878D82A}">
                    <a16:rowId xmlns:a16="http://schemas.microsoft.com/office/drawing/2014/main" val="10000"/>
                  </a:ext>
                </a:extLst>
              </a:tr>
              <a:tr h="393175">
                <a:tc>
                  <a:txBody>
                    <a:bodyPr/>
                    <a:lstStyle/>
                    <a:p>
                      <a:r>
                        <a:rPr lang="en-US" sz="2200" dirty="0"/>
                        <a:t>General Support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$4,737,313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r>
                        <a:rPr lang="en-US" sz="2000" dirty="0" smtClean="0">
                          <a:solidFill>
                            <a:schemeClr val="tx1"/>
                          </a:solidFill>
                        </a:rPr>
                        <a:t>4,906,627</a:t>
                      </a:r>
                      <a:endParaRPr lang="en-US" sz="2000" dirty="0">
                        <a:solidFill>
                          <a:schemeClr val="tx1"/>
                        </a:solidFill>
                      </a:endParaRPr>
                    </a:p>
                  </a:txBody>
                  <a:tcPr>
                    <a:solidFill>
                      <a:srgbClr val="FFFF00"/>
                    </a:solidFill>
                  </a:tcPr>
                </a:tc>
                <a:tc>
                  <a:txBody>
                    <a:bodyPr/>
                    <a:lstStyle/>
                    <a:p>
                      <a:pPr marL="0" algn="ctr" defTabSz="914400" rtl="0" eaLnBrk="1" latinLnBrk="0" hangingPunct="1"/>
                      <a:r>
                        <a:rPr lang="en-US" sz="2000" kern="1200" dirty="0" smtClean="0">
                          <a:solidFill>
                            <a:schemeClr val="tx1"/>
                          </a:solidFill>
                          <a:latin typeface="+mn-lt"/>
                          <a:ea typeface="+mn-ea"/>
                          <a:cs typeface="+mn-cs"/>
                        </a:rPr>
                        <a:t>3.6%</a:t>
                      </a:r>
                      <a:endParaRPr lang="en-US" sz="2000" kern="1200" dirty="0">
                        <a:solidFill>
                          <a:schemeClr val="tx1"/>
                        </a:solidFill>
                        <a:latin typeface="+mn-lt"/>
                        <a:ea typeface="+mn-ea"/>
                        <a:cs typeface="+mn-cs"/>
                      </a:endParaRPr>
                    </a:p>
                  </a:txBody>
                  <a:tcPr>
                    <a:solidFill>
                      <a:srgbClr val="FFFF00"/>
                    </a:solidFill>
                  </a:tcPr>
                </a:tc>
                <a:extLst>
                  <a:ext uri="{0D108BD9-81ED-4DB2-BD59-A6C34878D82A}">
                    <a16:rowId xmlns:a16="http://schemas.microsoft.com/office/drawing/2014/main" val="10001"/>
                  </a:ext>
                </a:extLst>
              </a:tr>
              <a:tr h="393175">
                <a:tc>
                  <a:txBody>
                    <a:bodyPr/>
                    <a:lstStyle/>
                    <a:p>
                      <a:r>
                        <a:rPr lang="en-US" sz="2200" dirty="0"/>
                        <a:t>Instruction</a:t>
                      </a:r>
                    </a:p>
                  </a:txBody>
                  <a:tcPr/>
                </a:tc>
                <a:tc>
                  <a:txBody>
                    <a:bodyPr/>
                    <a:lstStyle/>
                    <a:p>
                      <a:pPr algn="r"/>
                      <a:r>
                        <a:rPr lang="en-US" sz="2000" dirty="0">
                          <a:solidFill>
                            <a:schemeClr val="tx1"/>
                          </a:solidFill>
                        </a:rPr>
                        <a:t>17,840,658</a:t>
                      </a:r>
                    </a:p>
                  </a:txBody>
                  <a:tcPr/>
                </a:tc>
                <a:tc>
                  <a:txBody>
                    <a:bodyPr/>
                    <a:lstStyle/>
                    <a:p>
                      <a:pPr algn="r"/>
                      <a:r>
                        <a:rPr lang="en-US" sz="2000" dirty="0">
                          <a:solidFill>
                            <a:schemeClr val="tx1"/>
                          </a:solidFill>
                        </a:rPr>
                        <a:t>19,089,434</a:t>
                      </a:r>
                    </a:p>
                  </a:txBody>
                  <a:tcPr/>
                </a:tc>
                <a:tc>
                  <a:txBody>
                    <a:bodyPr/>
                    <a:lstStyle/>
                    <a:p>
                      <a:pPr algn="ctr"/>
                      <a:r>
                        <a:rPr lang="en-US" sz="2000" dirty="0" smtClean="0">
                          <a:solidFill>
                            <a:schemeClr val="tx1"/>
                          </a:solidFill>
                        </a:rPr>
                        <a:t>7.0%</a:t>
                      </a:r>
                      <a:endParaRPr lang="en-US" sz="2000" dirty="0">
                        <a:solidFill>
                          <a:schemeClr val="tx1"/>
                        </a:solidFill>
                      </a:endParaRPr>
                    </a:p>
                  </a:txBody>
                  <a:tcPr/>
                </a:tc>
                <a:extLst>
                  <a:ext uri="{0D108BD9-81ED-4DB2-BD59-A6C34878D82A}">
                    <a16:rowId xmlns:a16="http://schemas.microsoft.com/office/drawing/2014/main" val="10002"/>
                  </a:ext>
                </a:extLst>
              </a:tr>
              <a:tr h="393175">
                <a:tc>
                  <a:txBody>
                    <a:bodyPr/>
                    <a:lstStyle/>
                    <a:p>
                      <a:r>
                        <a:rPr lang="en-US" sz="2200" dirty="0"/>
                        <a:t>Pupil Transportation</a:t>
                      </a:r>
                    </a:p>
                  </a:txBody>
                  <a:tcPr/>
                </a:tc>
                <a:tc>
                  <a:txBody>
                    <a:bodyPr/>
                    <a:lstStyle/>
                    <a:p>
                      <a:pPr algn="r"/>
                      <a:r>
                        <a:rPr lang="en-US" sz="2000" dirty="0">
                          <a:solidFill>
                            <a:schemeClr val="tx1"/>
                          </a:solidFill>
                        </a:rPr>
                        <a:t>3,415,475</a:t>
                      </a:r>
                    </a:p>
                  </a:txBody>
                  <a:tcPr/>
                </a:tc>
                <a:tc>
                  <a:txBody>
                    <a:bodyPr/>
                    <a:lstStyle/>
                    <a:p>
                      <a:pPr algn="r"/>
                      <a:r>
                        <a:rPr lang="en-US" sz="2000" dirty="0" smtClean="0">
                          <a:solidFill>
                            <a:schemeClr val="tx1"/>
                          </a:solidFill>
                        </a:rPr>
                        <a:t>3,658,223</a:t>
                      </a:r>
                      <a:endParaRPr lang="en-US" sz="2000" dirty="0">
                        <a:solidFill>
                          <a:schemeClr val="tx1"/>
                        </a:solidFill>
                      </a:endParaRPr>
                    </a:p>
                  </a:txBody>
                  <a:tcPr>
                    <a:solidFill>
                      <a:srgbClr val="FFFF00"/>
                    </a:solidFill>
                  </a:tcPr>
                </a:tc>
                <a:tc>
                  <a:txBody>
                    <a:bodyPr/>
                    <a:lstStyle/>
                    <a:p>
                      <a:pPr algn="ctr"/>
                      <a:r>
                        <a:rPr lang="en-US" sz="2000" dirty="0" smtClean="0">
                          <a:solidFill>
                            <a:schemeClr val="tx1"/>
                          </a:solidFill>
                        </a:rPr>
                        <a:t>7.1%</a:t>
                      </a:r>
                      <a:endParaRPr lang="en-US" sz="2000" dirty="0">
                        <a:solidFill>
                          <a:schemeClr val="tx1"/>
                        </a:solidFill>
                      </a:endParaRPr>
                    </a:p>
                  </a:txBody>
                  <a:tcPr>
                    <a:solidFill>
                      <a:srgbClr val="FFFF00"/>
                    </a:solidFill>
                  </a:tcPr>
                </a:tc>
                <a:extLst>
                  <a:ext uri="{0D108BD9-81ED-4DB2-BD59-A6C34878D82A}">
                    <a16:rowId xmlns:a16="http://schemas.microsoft.com/office/drawing/2014/main" val="10003"/>
                  </a:ext>
                </a:extLst>
              </a:tr>
              <a:tr h="393175">
                <a:tc>
                  <a:txBody>
                    <a:bodyPr/>
                    <a:lstStyle/>
                    <a:p>
                      <a:r>
                        <a:rPr lang="en-US" sz="2200" dirty="0"/>
                        <a:t>Community Service</a:t>
                      </a:r>
                    </a:p>
                  </a:txBody>
                  <a:tcPr/>
                </a:tc>
                <a:tc>
                  <a:txBody>
                    <a:bodyPr/>
                    <a:lstStyle/>
                    <a:p>
                      <a:pPr algn="r"/>
                      <a:r>
                        <a:rPr lang="en-US" sz="2000" dirty="0">
                          <a:solidFill>
                            <a:schemeClr val="tx1"/>
                          </a:solidFill>
                        </a:rPr>
                        <a:t>33,400</a:t>
                      </a:r>
                    </a:p>
                  </a:txBody>
                  <a:tcPr/>
                </a:tc>
                <a:tc>
                  <a:txBody>
                    <a:bodyPr/>
                    <a:lstStyle/>
                    <a:p>
                      <a:pPr algn="r"/>
                      <a:r>
                        <a:rPr lang="en-US" sz="2000" dirty="0">
                          <a:solidFill>
                            <a:schemeClr val="tx1"/>
                          </a:solidFill>
                        </a:rPr>
                        <a:t>36,000</a:t>
                      </a:r>
                    </a:p>
                  </a:txBody>
                  <a:tcPr/>
                </a:tc>
                <a:tc>
                  <a:txBody>
                    <a:bodyPr/>
                    <a:lstStyle/>
                    <a:p>
                      <a:pPr algn="ctr"/>
                      <a:r>
                        <a:rPr lang="en-US" sz="2000" dirty="0" smtClean="0">
                          <a:solidFill>
                            <a:schemeClr val="tx1"/>
                          </a:solidFill>
                        </a:rPr>
                        <a:t>7.8%</a:t>
                      </a:r>
                      <a:endParaRPr lang="en-US" sz="2000" dirty="0">
                        <a:solidFill>
                          <a:schemeClr val="tx1"/>
                        </a:solidFill>
                      </a:endParaRPr>
                    </a:p>
                  </a:txBody>
                  <a:tcPr/>
                </a:tc>
                <a:extLst>
                  <a:ext uri="{0D108BD9-81ED-4DB2-BD59-A6C34878D82A}">
                    <a16:rowId xmlns:a16="http://schemas.microsoft.com/office/drawing/2014/main" val="10004"/>
                  </a:ext>
                </a:extLst>
              </a:tr>
              <a:tr h="393175">
                <a:tc>
                  <a:txBody>
                    <a:bodyPr/>
                    <a:lstStyle/>
                    <a:p>
                      <a:r>
                        <a:rPr lang="en-US" sz="2200" dirty="0"/>
                        <a:t>Employee Benefits</a:t>
                      </a:r>
                    </a:p>
                  </a:txBody>
                  <a:tcPr/>
                </a:tc>
                <a:tc>
                  <a:txBody>
                    <a:bodyPr/>
                    <a:lstStyle/>
                    <a:p>
                      <a:pPr algn="r"/>
                      <a:r>
                        <a:rPr lang="en-US" sz="2000" dirty="0">
                          <a:solidFill>
                            <a:schemeClr val="tx1"/>
                          </a:solidFill>
                        </a:rPr>
                        <a:t>7,975,559</a:t>
                      </a:r>
                    </a:p>
                  </a:txBody>
                  <a:tcPr/>
                </a:tc>
                <a:tc>
                  <a:txBody>
                    <a:bodyPr/>
                    <a:lstStyle/>
                    <a:p>
                      <a:pPr algn="r"/>
                      <a:r>
                        <a:rPr lang="en-US" sz="2000" dirty="0">
                          <a:solidFill>
                            <a:schemeClr val="tx1"/>
                          </a:solidFill>
                        </a:rPr>
                        <a:t>8,438,750</a:t>
                      </a:r>
                    </a:p>
                  </a:txBody>
                  <a:tcPr/>
                </a:tc>
                <a:tc>
                  <a:txBody>
                    <a:bodyPr/>
                    <a:lstStyle/>
                    <a:p>
                      <a:pPr algn="ctr"/>
                      <a:r>
                        <a:rPr lang="en-US" sz="2000" dirty="0" smtClean="0">
                          <a:solidFill>
                            <a:schemeClr val="tx1"/>
                          </a:solidFill>
                        </a:rPr>
                        <a:t>5.8%</a:t>
                      </a:r>
                      <a:endParaRPr lang="en-US" sz="2000" dirty="0">
                        <a:solidFill>
                          <a:schemeClr val="tx1"/>
                        </a:solidFill>
                      </a:endParaRPr>
                    </a:p>
                  </a:txBody>
                  <a:tcPr/>
                </a:tc>
                <a:extLst>
                  <a:ext uri="{0D108BD9-81ED-4DB2-BD59-A6C34878D82A}">
                    <a16:rowId xmlns:a16="http://schemas.microsoft.com/office/drawing/2014/main" val="10005"/>
                  </a:ext>
                </a:extLst>
              </a:tr>
              <a:tr h="393175">
                <a:tc>
                  <a:txBody>
                    <a:bodyPr/>
                    <a:lstStyle/>
                    <a:p>
                      <a:r>
                        <a:rPr lang="en-US" sz="2200" dirty="0"/>
                        <a:t>Debt Service</a:t>
                      </a:r>
                    </a:p>
                  </a:txBody>
                  <a:tcPr/>
                </a:tc>
                <a:tc>
                  <a:txBody>
                    <a:bodyPr/>
                    <a:lstStyle/>
                    <a:p>
                      <a:pPr algn="r"/>
                      <a:r>
                        <a:rPr lang="en-US" sz="2000" dirty="0">
                          <a:solidFill>
                            <a:schemeClr val="tx1"/>
                          </a:solidFill>
                        </a:rPr>
                        <a:t>2,892,595</a:t>
                      </a:r>
                    </a:p>
                  </a:txBody>
                  <a:tcPr/>
                </a:tc>
                <a:tc>
                  <a:txBody>
                    <a:bodyPr/>
                    <a:lstStyle/>
                    <a:p>
                      <a:pPr algn="r"/>
                      <a:r>
                        <a:rPr lang="en-US" sz="2000" dirty="0">
                          <a:solidFill>
                            <a:schemeClr val="tx1"/>
                          </a:solidFill>
                        </a:rPr>
                        <a:t>2,869,813</a:t>
                      </a:r>
                    </a:p>
                  </a:txBody>
                  <a:tcPr/>
                </a:tc>
                <a:tc>
                  <a:txBody>
                    <a:bodyPr/>
                    <a:lstStyle/>
                    <a:p>
                      <a:pPr algn="ctr"/>
                      <a:r>
                        <a:rPr lang="en-US" sz="2000" dirty="0">
                          <a:solidFill>
                            <a:schemeClr val="tx1"/>
                          </a:solidFill>
                        </a:rPr>
                        <a:t>(0.8%)</a:t>
                      </a:r>
                    </a:p>
                  </a:txBody>
                  <a:tcPr/>
                </a:tc>
                <a:extLst>
                  <a:ext uri="{0D108BD9-81ED-4DB2-BD59-A6C34878D82A}">
                    <a16:rowId xmlns:a16="http://schemas.microsoft.com/office/drawing/2014/main" val="10006"/>
                  </a:ext>
                </a:extLst>
              </a:tr>
              <a:tr h="393175">
                <a:tc>
                  <a:txBody>
                    <a:bodyPr/>
                    <a:lstStyle/>
                    <a:p>
                      <a:r>
                        <a:rPr lang="en-US" sz="2200" dirty="0" err="1"/>
                        <a:t>Interfund</a:t>
                      </a:r>
                      <a:r>
                        <a:rPr lang="en-US" sz="2200" baseline="0" dirty="0"/>
                        <a:t> Transfers</a:t>
                      </a:r>
                      <a:endParaRPr lang="en-US" sz="2200" dirty="0"/>
                    </a:p>
                  </a:txBody>
                  <a:tcPr/>
                </a:tc>
                <a:tc>
                  <a:txBody>
                    <a:bodyPr/>
                    <a:lstStyle/>
                    <a:p>
                      <a:pPr algn="r"/>
                      <a:r>
                        <a:rPr lang="en-US" sz="2000" dirty="0">
                          <a:solidFill>
                            <a:schemeClr val="tx1"/>
                          </a:solidFill>
                        </a:rPr>
                        <a:t>520,000</a:t>
                      </a:r>
                    </a:p>
                  </a:txBody>
                  <a:tcPr/>
                </a:tc>
                <a:tc>
                  <a:txBody>
                    <a:bodyPr/>
                    <a:lstStyle/>
                    <a:p>
                      <a:pPr algn="r"/>
                      <a:r>
                        <a:rPr lang="en-US" sz="2000" dirty="0">
                          <a:solidFill>
                            <a:schemeClr val="tx1"/>
                          </a:solidFill>
                        </a:rPr>
                        <a:t>460,000</a:t>
                      </a:r>
                    </a:p>
                  </a:txBody>
                  <a:tcPr/>
                </a:tc>
                <a:tc>
                  <a:txBody>
                    <a:bodyPr/>
                    <a:lstStyle/>
                    <a:p>
                      <a:pPr algn="ctr"/>
                      <a:r>
                        <a:rPr lang="en-US" sz="2000" dirty="0">
                          <a:solidFill>
                            <a:schemeClr val="tx1"/>
                          </a:solidFill>
                        </a:rPr>
                        <a:t>(</a:t>
                      </a:r>
                      <a:r>
                        <a:rPr lang="en-US" sz="2000" dirty="0" smtClean="0">
                          <a:solidFill>
                            <a:schemeClr val="tx1"/>
                          </a:solidFill>
                        </a:rPr>
                        <a:t>11.5%)</a:t>
                      </a:r>
                      <a:endParaRPr lang="en-US" sz="2000" dirty="0">
                        <a:solidFill>
                          <a:schemeClr val="tx1"/>
                        </a:solidFill>
                      </a:endParaRPr>
                    </a:p>
                  </a:txBody>
                  <a:tcPr/>
                </a:tc>
                <a:extLst>
                  <a:ext uri="{0D108BD9-81ED-4DB2-BD59-A6C34878D82A}">
                    <a16:rowId xmlns:a16="http://schemas.microsoft.com/office/drawing/2014/main" val="10007"/>
                  </a:ext>
                </a:extLst>
              </a:tr>
              <a:tr h="840960">
                <a:tc>
                  <a:txBody>
                    <a:bodyPr/>
                    <a:lstStyle/>
                    <a:p>
                      <a:r>
                        <a:rPr lang="en-US" sz="2600" b="1" dirty="0"/>
                        <a:t>TOTAL</a:t>
                      </a:r>
                    </a:p>
                  </a:txBody>
                  <a:tcPr/>
                </a:tc>
                <a:tc>
                  <a:txBody>
                    <a:bodyPr/>
                    <a:lstStyle/>
                    <a:p>
                      <a:pPr algn="r"/>
                      <a:r>
                        <a:rPr lang="en-US" sz="2400" b="1" dirty="0">
                          <a:solidFill>
                            <a:schemeClr val="tx1"/>
                          </a:solidFill>
                        </a:rPr>
                        <a:t>$37,415,000</a:t>
                      </a:r>
                    </a:p>
                  </a:txBody>
                  <a:tcPr/>
                </a:tc>
                <a:tc>
                  <a:txBody>
                    <a:bodyPr/>
                    <a:lstStyle/>
                    <a:p>
                      <a:pPr algn="r"/>
                      <a:r>
                        <a:rPr lang="en-US" sz="2400" b="1" dirty="0">
                          <a:solidFill>
                            <a:schemeClr val="tx1"/>
                          </a:solidFill>
                        </a:rPr>
                        <a:t>$</a:t>
                      </a:r>
                      <a:r>
                        <a:rPr lang="en-US" sz="2400" b="1" dirty="0" smtClean="0">
                          <a:solidFill>
                            <a:schemeClr val="tx1"/>
                          </a:solidFill>
                        </a:rPr>
                        <a:t>39,458,847 </a:t>
                      </a:r>
                      <a:r>
                        <a:rPr lang="en-US" sz="1800" b="1" dirty="0" smtClean="0">
                          <a:solidFill>
                            <a:schemeClr val="tx1"/>
                          </a:solidFill>
                        </a:rPr>
                        <a:t>($126,153</a:t>
                      </a:r>
                      <a:r>
                        <a:rPr lang="en-US" sz="1800" b="1" baseline="0" dirty="0" smtClean="0">
                          <a:solidFill>
                            <a:schemeClr val="tx1"/>
                          </a:solidFill>
                        </a:rPr>
                        <a:t> less than defeated budget)</a:t>
                      </a:r>
                      <a:endParaRPr lang="en-US" sz="1800" b="1" dirty="0">
                        <a:solidFill>
                          <a:schemeClr val="tx1"/>
                        </a:solidFill>
                      </a:endParaRPr>
                    </a:p>
                  </a:txBody>
                  <a:tcPr>
                    <a:solidFill>
                      <a:srgbClr val="FFFF00"/>
                    </a:solidFill>
                  </a:tcPr>
                </a:tc>
                <a:tc>
                  <a:txBody>
                    <a:bodyPr/>
                    <a:lstStyle/>
                    <a:p>
                      <a:pPr algn="ctr"/>
                      <a:r>
                        <a:rPr lang="en-US" sz="2400" b="1" dirty="0" smtClean="0">
                          <a:solidFill>
                            <a:schemeClr val="tx1"/>
                          </a:solidFill>
                        </a:rPr>
                        <a:t>5.46%</a:t>
                      </a:r>
                      <a:endParaRPr lang="en-US" sz="2400" b="1" dirty="0">
                        <a:solidFill>
                          <a:schemeClr val="tx1"/>
                        </a:solidFill>
                      </a:endParaRPr>
                    </a:p>
                  </a:txBody>
                  <a:tcPr>
                    <a:solidFill>
                      <a:srgbClr val="FFFF00"/>
                    </a:solidFill>
                  </a:tcPr>
                </a:tc>
                <a:extLst>
                  <a:ext uri="{0D108BD9-81ED-4DB2-BD59-A6C34878D82A}">
                    <a16:rowId xmlns:a16="http://schemas.microsoft.com/office/drawing/2014/main" val="697151352"/>
                  </a:ext>
                </a:extLst>
              </a:tr>
            </a:tbl>
          </a:graphicData>
        </a:graphic>
      </p:graphicFrame>
      <p:sp>
        <p:nvSpPr>
          <p:cNvPr id="3" name="TextBox 2"/>
          <p:cNvSpPr txBox="1"/>
          <p:nvPr/>
        </p:nvSpPr>
        <p:spPr>
          <a:xfrm>
            <a:off x="914400" y="335589"/>
            <a:ext cx="7467600" cy="523220"/>
          </a:xfrm>
          <a:prstGeom prst="rect">
            <a:avLst/>
          </a:prstGeom>
          <a:noFill/>
          <a:ln w="28575">
            <a:solidFill>
              <a:schemeClr val="tx1"/>
            </a:solidFill>
          </a:ln>
        </p:spPr>
        <p:txBody>
          <a:bodyPr wrap="square" rtlCol="0">
            <a:spAutoFit/>
          </a:bodyPr>
          <a:lstStyle/>
          <a:p>
            <a:pPr algn="ctr"/>
            <a:r>
              <a:rPr lang="en-US" sz="2800" b="1" dirty="0">
                <a:latin typeface="Palatino Linotype" panose="02040502050505030304" pitchFamily="18" charset="0"/>
              </a:rPr>
              <a:t>Proposed </a:t>
            </a:r>
            <a:r>
              <a:rPr lang="en-US" sz="2800" b="1" dirty="0" smtClean="0">
                <a:latin typeface="Palatino Linotype" panose="02040502050505030304" pitchFamily="18" charset="0"/>
              </a:rPr>
              <a:t>Budget #2 </a:t>
            </a:r>
            <a:r>
              <a:rPr lang="en-US" sz="2800" b="1" dirty="0">
                <a:latin typeface="Palatino Linotype" panose="02040502050505030304" pitchFamily="18" charset="0"/>
              </a:rPr>
              <a:t>at a Glance</a:t>
            </a:r>
          </a:p>
        </p:txBody>
      </p:sp>
    </p:spTree>
    <p:extLst>
      <p:ext uri="{BB962C8B-B14F-4D97-AF65-F5344CB8AC3E}">
        <p14:creationId xmlns:p14="http://schemas.microsoft.com/office/powerpoint/2010/main" val="176020519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1967042"/>
              </p:ext>
            </p:extLst>
          </p:nvPr>
        </p:nvGraphicFramePr>
        <p:xfrm>
          <a:off x="457200" y="1905000"/>
          <a:ext cx="8381999" cy="259080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52599">
                  <a:extLst>
                    <a:ext uri="{9D8B030D-6E8A-4147-A177-3AD203B41FA5}">
                      <a16:colId xmlns:a16="http://schemas.microsoft.com/office/drawing/2014/main" val="20003"/>
                    </a:ext>
                  </a:extLst>
                </a:gridCol>
              </a:tblGrid>
              <a:tr h="674014">
                <a:tc>
                  <a:txBody>
                    <a:bodyPr/>
                    <a:lstStyle/>
                    <a:p>
                      <a:pPr algn="ctr"/>
                      <a:endParaRPr lang="en-US" sz="1400" dirty="0"/>
                    </a:p>
                    <a:p>
                      <a:pPr algn="ctr"/>
                      <a:r>
                        <a:rPr lang="en-US" sz="1400" dirty="0"/>
                        <a:t>Component</a:t>
                      </a:r>
                    </a:p>
                  </a:txBody>
                  <a:tcPr/>
                </a:tc>
                <a:tc>
                  <a:txBody>
                    <a:bodyPr/>
                    <a:lstStyle/>
                    <a:p>
                      <a:pPr algn="ctr"/>
                      <a:r>
                        <a:rPr lang="en-US" sz="1400" dirty="0"/>
                        <a:t>2024-25</a:t>
                      </a:r>
                    </a:p>
                    <a:p>
                      <a:pPr algn="ctr"/>
                      <a:r>
                        <a:rPr lang="en-US" sz="1400" dirty="0"/>
                        <a:t>Adopted</a:t>
                      </a:r>
                    </a:p>
                    <a:p>
                      <a:pPr algn="ctr"/>
                      <a:r>
                        <a:rPr lang="en-US" sz="1400" dirty="0"/>
                        <a:t>Budget</a:t>
                      </a:r>
                    </a:p>
                  </a:txBody>
                  <a:tcPr/>
                </a:tc>
                <a:tc>
                  <a:txBody>
                    <a:bodyPr/>
                    <a:lstStyle/>
                    <a:p>
                      <a:pPr algn="ctr"/>
                      <a:r>
                        <a:rPr lang="en-US" sz="1400" dirty="0"/>
                        <a:t>2025-26</a:t>
                      </a:r>
                    </a:p>
                    <a:p>
                      <a:pPr algn="ctr"/>
                      <a:r>
                        <a:rPr lang="en-US" sz="1400" dirty="0"/>
                        <a:t>Proposed</a:t>
                      </a:r>
                    </a:p>
                    <a:p>
                      <a:pPr algn="ctr"/>
                      <a:r>
                        <a:rPr lang="en-US" sz="1400" dirty="0" smtClean="0"/>
                        <a:t>Budget #2</a:t>
                      </a:r>
                      <a:endParaRPr lang="en-US" sz="1400" dirty="0"/>
                    </a:p>
                  </a:txBody>
                  <a:tcPr/>
                </a:tc>
                <a:tc>
                  <a:txBody>
                    <a:bodyPr/>
                    <a:lstStyle/>
                    <a:p>
                      <a:pPr algn="ctr"/>
                      <a:r>
                        <a:rPr lang="en-US" sz="1400" dirty="0"/>
                        <a:t>% Increase/</a:t>
                      </a:r>
                    </a:p>
                    <a:p>
                      <a:pPr algn="ctr"/>
                      <a:r>
                        <a:rPr lang="en-US" sz="1400" dirty="0"/>
                        <a:t>(Decrease)</a:t>
                      </a:r>
                    </a:p>
                  </a:txBody>
                  <a:tcPr/>
                </a:tc>
                <a:extLst>
                  <a:ext uri="{0D108BD9-81ED-4DB2-BD59-A6C34878D82A}">
                    <a16:rowId xmlns:a16="http://schemas.microsoft.com/office/drawing/2014/main" val="10000"/>
                  </a:ext>
                </a:extLst>
              </a:tr>
              <a:tr h="393175">
                <a:tc>
                  <a:txBody>
                    <a:bodyPr/>
                    <a:lstStyle/>
                    <a:p>
                      <a:r>
                        <a:rPr lang="en-US" sz="2200" dirty="0"/>
                        <a:t>Administrative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$4,264,922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r>
                        <a:rPr lang="en-US" sz="2000" dirty="0" smtClean="0">
                          <a:solidFill>
                            <a:schemeClr val="tx1"/>
                          </a:solidFill>
                        </a:rPr>
                        <a:t>4,358,170</a:t>
                      </a:r>
                      <a:endParaRPr lang="en-US" sz="2000" dirty="0">
                        <a:solidFill>
                          <a:schemeClr val="tx1"/>
                        </a:solidFill>
                      </a:endParaRPr>
                    </a:p>
                  </a:txBody>
                  <a:tcPr>
                    <a:solidFill>
                      <a:srgbClr val="FFFF00"/>
                    </a:solidFill>
                  </a:tcPr>
                </a:tc>
                <a:tc>
                  <a:txBody>
                    <a:bodyPr/>
                    <a:lstStyle/>
                    <a:p>
                      <a:pPr marL="0" algn="ctr" defTabSz="914400" rtl="0" eaLnBrk="1" latinLnBrk="0" hangingPunct="1"/>
                      <a:r>
                        <a:rPr lang="en-US" sz="2000" kern="1200" dirty="0" smtClean="0">
                          <a:solidFill>
                            <a:schemeClr val="tx1"/>
                          </a:solidFill>
                          <a:latin typeface="+mn-lt"/>
                          <a:ea typeface="+mn-ea"/>
                          <a:cs typeface="+mn-cs"/>
                        </a:rPr>
                        <a:t>2.2%</a:t>
                      </a:r>
                      <a:endParaRPr lang="en-US" sz="2000" kern="1200" dirty="0">
                        <a:solidFill>
                          <a:schemeClr val="tx1"/>
                        </a:solidFill>
                        <a:latin typeface="+mn-lt"/>
                        <a:ea typeface="+mn-ea"/>
                        <a:cs typeface="+mn-cs"/>
                      </a:endParaRPr>
                    </a:p>
                  </a:txBody>
                  <a:tcPr>
                    <a:solidFill>
                      <a:srgbClr val="FFFF00"/>
                    </a:solidFill>
                  </a:tcPr>
                </a:tc>
                <a:extLst>
                  <a:ext uri="{0D108BD9-81ED-4DB2-BD59-A6C34878D82A}">
                    <a16:rowId xmlns:a16="http://schemas.microsoft.com/office/drawing/2014/main" val="10001"/>
                  </a:ext>
                </a:extLst>
              </a:tr>
              <a:tr h="441960">
                <a:tc>
                  <a:txBody>
                    <a:bodyPr/>
                    <a:lstStyle/>
                    <a:p>
                      <a:r>
                        <a:rPr lang="en-US" sz="2200" dirty="0"/>
                        <a:t>Program</a:t>
                      </a:r>
                    </a:p>
                  </a:txBody>
                  <a:tcPr/>
                </a:tc>
                <a:tc>
                  <a:txBody>
                    <a:bodyPr/>
                    <a:lstStyle/>
                    <a:p>
                      <a:pPr algn="r"/>
                      <a:r>
                        <a:rPr lang="en-US" sz="2000" dirty="0">
                          <a:solidFill>
                            <a:schemeClr val="tx1"/>
                          </a:solidFill>
                        </a:rPr>
                        <a:t>26,344,620</a:t>
                      </a:r>
                    </a:p>
                  </a:txBody>
                  <a:tcPr/>
                </a:tc>
                <a:tc>
                  <a:txBody>
                    <a:bodyPr/>
                    <a:lstStyle/>
                    <a:p>
                      <a:pPr algn="r"/>
                      <a:r>
                        <a:rPr lang="en-US" sz="2000" dirty="0" smtClean="0">
                          <a:solidFill>
                            <a:schemeClr val="tx1"/>
                          </a:solidFill>
                        </a:rPr>
                        <a:t>28,182,876</a:t>
                      </a:r>
                      <a:endParaRPr lang="en-US" sz="2000" dirty="0">
                        <a:solidFill>
                          <a:schemeClr val="tx1"/>
                        </a:solidFill>
                      </a:endParaRPr>
                    </a:p>
                  </a:txBody>
                  <a:tcPr/>
                </a:tc>
                <a:tc>
                  <a:txBody>
                    <a:bodyPr/>
                    <a:lstStyle/>
                    <a:p>
                      <a:pPr algn="ctr"/>
                      <a:r>
                        <a:rPr lang="en-US" sz="2000" dirty="0" smtClean="0">
                          <a:solidFill>
                            <a:schemeClr val="tx1"/>
                          </a:solidFill>
                        </a:rPr>
                        <a:t>7.0%</a:t>
                      </a:r>
                      <a:endParaRPr lang="en-US" sz="2000" dirty="0">
                        <a:solidFill>
                          <a:schemeClr val="tx1"/>
                        </a:solidFill>
                      </a:endParaRPr>
                    </a:p>
                  </a:txBody>
                  <a:tcPr/>
                </a:tc>
                <a:extLst>
                  <a:ext uri="{0D108BD9-81ED-4DB2-BD59-A6C34878D82A}">
                    <a16:rowId xmlns:a16="http://schemas.microsoft.com/office/drawing/2014/main" val="10002"/>
                  </a:ext>
                </a:extLst>
              </a:tr>
              <a:tr h="393175">
                <a:tc>
                  <a:txBody>
                    <a:bodyPr/>
                    <a:lstStyle/>
                    <a:p>
                      <a:r>
                        <a:rPr lang="en-US" sz="2200" dirty="0"/>
                        <a:t>Capital</a:t>
                      </a:r>
                    </a:p>
                  </a:txBody>
                  <a:tcPr/>
                </a:tc>
                <a:tc>
                  <a:txBody>
                    <a:bodyPr/>
                    <a:lstStyle/>
                    <a:p>
                      <a:pPr algn="r"/>
                      <a:r>
                        <a:rPr lang="en-US" sz="2000" dirty="0">
                          <a:solidFill>
                            <a:schemeClr val="tx1"/>
                          </a:solidFill>
                        </a:rPr>
                        <a:t>6,805,458</a:t>
                      </a:r>
                    </a:p>
                  </a:txBody>
                  <a:tcPr/>
                </a:tc>
                <a:tc>
                  <a:txBody>
                    <a:bodyPr/>
                    <a:lstStyle/>
                    <a:p>
                      <a:pPr algn="r"/>
                      <a:r>
                        <a:rPr lang="en-US" sz="2000" dirty="0" smtClean="0">
                          <a:solidFill>
                            <a:schemeClr val="tx1"/>
                          </a:solidFill>
                        </a:rPr>
                        <a:t>6,917,801</a:t>
                      </a:r>
                      <a:endParaRPr lang="en-US" sz="2000" dirty="0">
                        <a:solidFill>
                          <a:schemeClr val="tx1"/>
                        </a:solidFill>
                      </a:endParaRPr>
                    </a:p>
                  </a:txBody>
                  <a:tcPr>
                    <a:solidFill>
                      <a:srgbClr val="FFFF00"/>
                    </a:solidFill>
                  </a:tcPr>
                </a:tc>
                <a:tc>
                  <a:txBody>
                    <a:bodyPr/>
                    <a:lstStyle/>
                    <a:p>
                      <a:pPr algn="ctr"/>
                      <a:r>
                        <a:rPr lang="en-US" sz="2000" dirty="0" smtClean="0">
                          <a:solidFill>
                            <a:schemeClr val="tx1"/>
                          </a:solidFill>
                        </a:rPr>
                        <a:t>1.7%</a:t>
                      </a:r>
                      <a:endParaRPr lang="en-US" sz="2000" dirty="0">
                        <a:solidFill>
                          <a:schemeClr val="tx1"/>
                        </a:solidFill>
                      </a:endParaRPr>
                    </a:p>
                  </a:txBody>
                  <a:tcPr>
                    <a:solidFill>
                      <a:srgbClr val="FFFF00"/>
                    </a:solidFill>
                  </a:tcPr>
                </a:tc>
                <a:extLst>
                  <a:ext uri="{0D108BD9-81ED-4DB2-BD59-A6C34878D82A}">
                    <a16:rowId xmlns:a16="http://schemas.microsoft.com/office/drawing/2014/main" val="10003"/>
                  </a:ext>
                </a:extLst>
              </a:tr>
              <a:tr h="563880">
                <a:tc>
                  <a:txBody>
                    <a:bodyPr/>
                    <a:lstStyle/>
                    <a:p>
                      <a:r>
                        <a:rPr lang="en-US" sz="2600" b="1" dirty="0"/>
                        <a:t>TOTAL</a:t>
                      </a:r>
                    </a:p>
                  </a:txBody>
                  <a:tcPr/>
                </a:tc>
                <a:tc>
                  <a:txBody>
                    <a:bodyPr/>
                    <a:lstStyle/>
                    <a:p>
                      <a:pPr algn="r"/>
                      <a:r>
                        <a:rPr lang="en-US" sz="2400" b="1" dirty="0">
                          <a:solidFill>
                            <a:schemeClr val="tx1"/>
                          </a:solidFill>
                        </a:rPr>
                        <a:t>$37,415,000</a:t>
                      </a:r>
                    </a:p>
                  </a:txBody>
                  <a:tcPr/>
                </a:tc>
                <a:tc>
                  <a:txBody>
                    <a:bodyPr/>
                    <a:lstStyle/>
                    <a:p>
                      <a:pPr algn="r"/>
                      <a:r>
                        <a:rPr lang="en-US" sz="2400" b="1" dirty="0">
                          <a:solidFill>
                            <a:schemeClr val="tx1"/>
                          </a:solidFill>
                        </a:rPr>
                        <a:t>$</a:t>
                      </a:r>
                      <a:r>
                        <a:rPr lang="en-US" sz="2400" b="1" dirty="0" smtClean="0">
                          <a:solidFill>
                            <a:schemeClr val="tx1"/>
                          </a:solidFill>
                        </a:rPr>
                        <a:t>39,458,847</a:t>
                      </a:r>
                      <a:endParaRPr lang="en-US" sz="2400" b="1" dirty="0">
                        <a:solidFill>
                          <a:schemeClr val="tx1"/>
                        </a:solidFill>
                      </a:endParaRPr>
                    </a:p>
                  </a:txBody>
                  <a:tcPr>
                    <a:solidFill>
                      <a:srgbClr val="FFFF00"/>
                    </a:solidFill>
                  </a:tcPr>
                </a:tc>
                <a:tc>
                  <a:txBody>
                    <a:bodyPr/>
                    <a:lstStyle/>
                    <a:p>
                      <a:pPr algn="ctr"/>
                      <a:r>
                        <a:rPr lang="en-US" sz="2400" b="1" dirty="0" smtClean="0">
                          <a:solidFill>
                            <a:schemeClr val="tx1"/>
                          </a:solidFill>
                        </a:rPr>
                        <a:t>5.46%</a:t>
                      </a:r>
                      <a:endParaRPr lang="en-US" sz="2400" b="1" dirty="0">
                        <a:solidFill>
                          <a:schemeClr val="tx1"/>
                        </a:solidFill>
                      </a:endParaRPr>
                    </a:p>
                  </a:txBody>
                  <a:tcPr>
                    <a:solidFill>
                      <a:srgbClr val="FFFF00"/>
                    </a:solidFill>
                  </a:tcPr>
                </a:tc>
                <a:extLst>
                  <a:ext uri="{0D108BD9-81ED-4DB2-BD59-A6C34878D82A}">
                    <a16:rowId xmlns:a16="http://schemas.microsoft.com/office/drawing/2014/main" val="697151352"/>
                  </a:ext>
                </a:extLst>
              </a:tr>
            </a:tbl>
          </a:graphicData>
        </a:graphic>
      </p:graphicFrame>
      <p:sp>
        <p:nvSpPr>
          <p:cNvPr id="3" name="TextBox 2"/>
          <p:cNvSpPr txBox="1"/>
          <p:nvPr/>
        </p:nvSpPr>
        <p:spPr>
          <a:xfrm>
            <a:off x="1219199" y="304800"/>
            <a:ext cx="6934201" cy="1015663"/>
          </a:xfrm>
          <a:prstGeom prst="rect">
            <a:avLst/>
          </a:prstGeom>
          <a:noFill/>
          <a:ln w="28575">
            <a:solidFill>
              <a:schemeClr val="tx1"/>
            </a:solidFill>
          </a:ln>
        </p:spPr>
        <p:txBody>
          <a:bodyPr wrap="square" rtlCol="0">
            <a:spAutoFit/>
          </a:bodyPr>
          <a:lstStyle/>
          <a:p>
            <a:pPr algn="ctr"/>
            <a:r>
              <a:rPr lang="en-US" sz="3200" dirty="0"/>
              <a:t>  </a:t>
            </a:r>
            <a:r>
              <a:rPr lang="en-US" sz="2800" b="1" dirty="0">
                <a:latin typeface="Palatino Linotype" panose="02040502050505030304" pitchFamily="18" charset="0"/>
              </a:rPr>
              <a:t>Proposed </a:t>
            </a:r>
            <a:r>
              <a:rPr lang="en-US" sz="2800" b="1" dirty="0" smtClean="0">
                <a:latin typeface="Palatino Linotype" panose="02040502050505030304" pitchFamily="18" charset="0"/>
              </a:rPr>
              <a:t>Budget #2</a:t>
            </a:r>
            <a:endParaRPr lang="en-US" sz="2800" b="1" dirty="0">
              <a:latin typeface="Palatino Linotype" panose="02040502050505030304" pitchFamily="18" charset="0"/>
            </a:endParaRPr>
          </a:p>
          <a:p>
            <a:pPr algn="ctr"/>
            <a:r>
              <a:rPr lang="en-US" sz="2800" b="1" dirty="0">
                <a:latin typeface="Palatino Linotype" panose="02040502050505030304" pitchFamily="18" charset="0"/>
              </a:rPr>
              <a:t>3-Part Budget Format</a:t>
            </a:r>
          </a:p>
        </p:txBody>
      </p:sp>
    </p:spTree>
    <p:extLst>
      <p:ext uri="{BB962C8B-B14F-4D97-AF65-F5344CB8AC3E}">
        <p14:creationId xmlns:p14="http://schemas.microsoft.com/office/powerpoint/2010/main" val="3402674375"/>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Theme">
  <a:themeElements>
    <a:clrScheme name="JE">
      <a:dk1>
        <a:sysClr val="windowText" lastClr="000000"/>
      </a:dk1>
      <a:lt1>
        <a:sysClr val="window" lastClr="FFFFFF"/>
      </a:lt1>
      <a:dk2>
        <a:srgbClr val="0000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17919</TotalTime>
  <Words>2174</Words>
  <Application>Microsoft Office PowerPoint</Application>
  <PresentationFormat>On-screen Show (4:3)</PresentationFormat>
  <Paragraphs>706</Paragraphs>
  <Slides>20</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微软雅黑</vt:lpstr>
      <vt:lpstr>宋体</vt:lpstr>
      <vt:lpstr>Arial</vt:lpstr>
      <vt:lpstr>Arial Black</vt:lpstr>
      <vt:lpstr>Arial Bold</vt:lpstr>
      <vt:lpstr>Arial Regular</vt:lpstr>
      <vt:lpstr>Calibri</vt:lpstr>
      <vt:lpstr>Palatino Bold</vt:lpstr>
      <vt:lpstr>Palatino Linotype</vt:lpstr>
      <vt:lpstr>Palatino Regular</vt:lpstr>
      <vt:lpstr>汉真广标</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Reserves</vt:lpstr>
      <vt:lpstr>Budget #2 Highlights </vt:lpstr>
      <vt:lpstr>Budget #2 Highlights </vt:lpstr>
      <vt:lpstr>Contingency Budget</vt:lpstr>
      <vt:lpstr>Contingency Budget</vt:lpstr>
      <vt:lpstr>Contingency Budget</vt:lpstr>
      <vt:lpstr>Contingency Budget</vt:lpstr>
      <vt:lpstr>Tax Rate History of School Levy</vt:lpstr>
      <vt:lpstr>Important Information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Czerwinski</dc:creator>
  <cp:lastModifiedBy>RJ Hartwell</cp:lastModifiedBy>
  <cp:revision>1468</cp:revision>
  <cp:lastPrinted>2025-05-22T17:17:49Z</cp:lastPrinted>
  <dcterms:created xsi:type="dcterms:W3CDTF">2015-02-24T15:59:31Z</dcterms:created>
  <dcterms:modified xsi:type="dcterms:W3CDTF">2025-05-27T13:35:51Z</dcterms:modified>
</cp:coreProperties>
</file>